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318" r:id="rId5"/>
    <p:sldId id="319" r:id="rId6"/>
    <p:sldId id="262" r:id="rId7"/>
    <p:sldId id="263" r:id="rId8"/>
    <p:sldId id="320" r:id="rId9"/>
    <p:sldId id="265" r:id="rId10"/>
    <p:sldId id="266" r:id="rId11"/>
    <p:sldId id="267" r:id="rId12"/>
    <p:sldId id="268" r:id="rId13"/>
    <p:sldId id="270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4" r:id="rId27"/>
    <p:sldId id="285" r:id="rId28"/>
    <p:sldId id="286" r:id="rId29"/>
    <p:sldId id="287" r:id="rId30"/>
    <p:sldId id="288" r:id="rId31"/>
    <p:sldId id="290" r:id="rId32"/>
    <p:sldId id="291" r:id="rId33"/>
    <p:sldId id="292" r:id="rId34"/>
    <p:sldId id="293" r:id="rId35"/>
    <p:sldId id="294" r:id="rId36"/>
    <p:sldId id="295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9" d="100"/>
          <a:sy n="109" d="100"/>
        </p:scale>
        <p:origin x="-120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9A9DBD-B783-4F9A-8A4F-6B3C38D0CFB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E4864D-AA4F-43FC-B26E-6D3DF28F376B}">
      <dgm:prSet custT="1"/>
      <dgm:spPr/>
      <dgm:t>
        <a:bodyPr/>
        <a:lstStyle/>
        <a:p>
          <a:r>
            <a:rPr lang="ru-RU" sz="2800" b="1" i="0" dirty="0" smtClean="0"/>
            <a:t>Безоговорочно положительное аудиторское заключение</a:t>
          </a:r>
          <a:endParaRPr lang="ru-RU" sz="2800" b="1" i="0" dirty="0"/>
        </a:p>
      </dgm:t>
    </dgm:pt>
    <dgm:pt modelId="{68C2F498-2B28-4164-BBDC-822D917C967D}" type="parTrans" cxnId="{8367EC51-0581-4791-85EB-16FBD80B2CFF}">
      <dgm:prSet/>
      <dgm:spPr/>
      <dgm:t>
        <a:bodyPr/>
        <a:lstStyle/>
        <a:p>
          <a:endParaRPr lang="ru-RU"/>
        </a:p>
      </dgm:t>
    </dgm:pt>
    <dgm:pt modelId="{05ECB1BB-6635-45C0-9145-010EAB7D7150}" type="sibTrans" cxnId="{8367EC51-0581-4791-85EB-16FBD80B2CFF}">
      <dgm:prSet/>
      <dgm:spPr/>
      <dgm:t>
        <a:bodyPr/>
        <a:lstStyle/>
        <a:p>
          <a:endParaRPr lang="ru-RU"/>
        </a:p>
      </dgm:t>
    </dgm:pt>
    <dgm:pt modelId="{B1EA946E-0666-4EA7-8FBC-EB597C6F1A24}">
      <dgm:prSet custT="1"/>
      <dgm:spPr/>
      <dgm:t>
        <a:bodyPr/>
        <a:lstStyle/>
        <a:p>
          <a:r>
            <a:rPr lang="ru-RU" sz="3200" b="1" i="0" dirty="0" smtClean="0"/>
            <a:t>Модифицированное аудиторское заключение</a:t>
          </a:r>
          <a:endParaRPr lang="ru-RU" sz="3200" b="1" i="0" dirty="0"/>
        </a:p>
      </dgm:t>
    </dgm:pt>
    <dgm:pt modelId="{C7FDE441-165A-40A7-9B47-A2E02920F580}" type="parTrans" cxnId="{75B4F2F2-3931-4FDD-9752-69529E3852B5}">
      <dgm:prSet/>
      <dgm:spPr/>
      <dgm:t>
        <a:bodyPr/>
        <a:lstStyle/>
        <a:p>
          <a:endParaRPr lang="ru-RU"/>
        </a:p>
      </dgm:t>
    </dgm:pt>
    <dgm:pt modelId="{2B8150E9-8675-4D76-998F-A350367476CA}" type="sibTrans" cxnId="{75B4F2F2-3931-4FDD-9752-69529E3852B5}">
      <dgm:prSet/>
      <dgm:spPr/>
      <dgm:t>
        <a:bodyPr/>
        <a:lstStyle/>
        <a:p>
          <a:endParaRPr lang="ru-RU"/>
        </a:p>
      </dgm:t>
    </dgm:pt>
    <dgm:pt modelId="{D5385CFA-3CF5-4DDB-BCD4-EA78AD83D2BC}" type="pres">
      <dgm:prSet presAssocID="{D79A9DBD-B783-4F9A-8A4F-6B3C38D0CFB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9C7101-1C15-4533-9FCC-4EE0C95A9CB1}" type="pres">
      <dgm:prSet presAssocID="{D5E4864D-AA4F-43FC-B26E-6D3DF28F376B}" presName="parentLin" presStyleCnt="0"/>
      <dgm:spPr/>
    </dgm:pt>
    <dgm:pt modelId="{F5F3F5D4-D707-4B2A-9D66-593505708DC2}" type="pres">
      <dgm:prSet presAssocID="{D5E4864D-AA4F-43FC-B26E-6D3DF28F376B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E4A94E21-92F9-4572-BA84-8920558AFACA}" type="pres">
      <dgm:prSet presAssocID="{D5E4864D-AA4F-43FC-B26E-6D3DF28F376B}" presName="parentText" presStyleLbl="node1" presStyleIdx="0" presStyleCnt="2" custScaleY="4606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7FDA18-DCDB-4A1C-A2B0-AF828430166E}" type="pres">
      <dgm:prSet presAssocID="{D5E4864D-AA4F-43FC-B26E-6D3DF28F376B}" presName="negativeSpace" presStyleCnt="0"/>
      <dgm:spPr/>
    </dgm:pt>
    <dgm:pt modelId="{CEACA2BB-DCC4-4424-80D4-9C8CCD600482}" type="pres">
      <dgm:prSet presAssocID="{D5E4864D-AA4F-43FC-B26E-6D3DF28F376B}" presName="childText" presStyleLbl="conFgAcc1" presStyleIdx="0" presStyleCnt="2">
        <dgm:presLayoutVars>
          <dgm:bulletEnabled val="1"/>
        </dgm:presLayoutVars>
      </dgm:prSet>
      <dgm:spPr/>
    </dgm:pt>
    <dgm:pt modelId="{EA0938A5-4FDD-4154-9559-A727C691A641}" type="pres">
      <dgm:prSet presAssocID="{05ECB1BB-6635-45C0-9145-010EAB7D7150}" presName="spaceBetweenRectangles" presStyleCnt="0"/>
      <dgm:spPr/>
    </dgm:pt>
    <dgm:pt modelId="{844ED6B9-0083-457D-B545-3CB5491ED440}" type="pres">
      <dgm:prSet presAssocID="{B1EA946E-0666-4EA7-8FBC-EB597C6F1A24}" presName="parentLin" presStyleCnt="0"/>
      <dgm:spPr/>
    </dgm:pt>
    <dgm:pt modelId="{0018ACF5-A45C-4E7E-96ED-385E83682CB4}" type="pres">
      <dgm:prSet presAssocID="{B1EA946E-0666-4EA7-8FBC-EB597C6F1A24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A1CB6FDD-6151-42D8-85D4-13692DB05422}" type="pres">
      <dgm:prSet presAssocID="{B1EA946E-0666-4EA7-8FBC-EB597C6F1A24}" presName="parentText" presStyleLbl="node1" presStyleIdx="1" presStyleCnt="2" custScaleY="423293" custLinFactNeighborX="-9899" custLinFactNeighborY="-14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12D8C3-E00A-4E3D-9182-0097B14FD991}" type="pres">
      <dgm:prSet presAssocID="{B1EA946E-0666-4EA7-8FBC-EB597C6F1A24}" presName="negativeSpace" presStyleCnt="0"/>
      <dgm:spPr/>
    </dgm:pt>
    <dgm:pt modelId="{12D430AC-37F5-4C4B-8E59-E406F4F08911}" type="pres">
      <dgm:prSet presAssocID="{B1EA946E-0666-4EA7-8FBC-EB597C6F1A2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367EC51-0581-4791-85EB-16FBD80B2CFF}" srcId="{D79A9DBD-B783-4F9A-8A4F-6B3C38D0CFB4}" destId="{D5E4864D-AA4F-43FC-B26E-6D3DF28F376B}" srcOrd="0" destOrd="0" parTransId="{68C2F498-2B28-4164-BBDC-822D917C967D}" sibTransId="{05ECB1BB-6635-45C0-9145-010EAB7D7150}"/>
    <dgm:cxn modelId="{75B4F2F2-3931-4FDD-9752-69529E3852B5}" srcId="{D79A9DBD-B783-4F9A-8A4F-6B3C38D0CFB4}" destId="{B1EA946E-0666-4EA7-8FBC-EB597C6F1A24}" srcOrd="1" destOrd="0" parTransId="{C7FDE441-165A-40A7-9B47-A2E02920F580}" sibTransId="{2B8150E9-8675-4D76-998F-A350367476CA}"/>
    <dgm:cxn modelId="{99209B83-4E02-4D93-B4D5-167346EBA001}" type="presOf" srcId="{D5E4864D-AA4F-43FC-B26E-6D3DF28F376B}" destId="{F5F3F5D4-D707-4B2A-9D66-593505708DC2}" srcOrd="0" destOrd="0" presId="urn:microsoft.com/office/officeart/2005/8/layout/list1"/>
    <dgm:cxn modelId="{4B6A5FAC-D497-4538-AF39-B9DF5D8AF5D9}" type="presOf" srcId="{D5E4864D-AA4F-43FC-B26E-6D3DF28F376B}" destId="{E4A94E21-92F9-4572-BA84-8920558AFACA}" srcOrd="1" destOrd="0" presId="urn:microsoft.com/office/officeart/2005/8/layout/list1"/>
    <dgm:cxn modelId="{A8A86CDD-4D87-4E08-99C4-C628D5D7A8E1}" type="presOf" srcId="{B1EA946E-0666-4EA7-8FBC-EB597C6F1A24}" destId="{0018ACF5-A45C-4E7E-96ED-385E83682CB4}" srcOrd="0" destOrd="0" presId="urn:microsoft.com/office/officeart/2005/8/layout/list1"/>
    <dgm:cxn modelId="{6B20E8B8-90A2-4B5F-A446-617E0881C0D1}" type="presOf" srcId="{B1EA946E-0666-4EA7-8FBC-EB597C6F1A24}" destId="{A1CB6FDD-6151-42D8-85D4-13692DB05422}" srcOrd="1" destOrd="0" presId="urn:microsoft.com/office/officeart/2005/8/layout/list1"/>
    <dgm:cxn modelId="{9A830BC9-253B-4894-8F5A-A93C8C9D9B5A}" type="presOf" srcId="{D79A9DBD-B783-4F9A-8A4F-6B3C38D0CFB4}" destId="{D5385CFA-3CF5-4DDB-BCD4-EA78AD83D2BC}" srcOrd="0" destOrd="0" presId="urn:microsoft.com/office/officeart/2005/8/layout/list1"/>
    <dgm:cxn modelId="{4CE1A2D2-CD07-4710-8299-35D6DA0BEFB6}" type="presParOf" srcId="{D5385CFA-3CF5-4DDB-BCD4-EA78AD83D2BC}" destId="{869C7101-1C15-4533-9FCC-4EE0C95A9CB1}" srcOrd="0" destOrd="0" presId="urn:microsoft.com/office/officeart/2005/8/layout/list1"/>
    <dgm:cxn modelId="{C4CAC4A8-AF8E-411F-BB3C-E1C3E2676762}" type="presParOf" srcId="{869C7101-1C15-4533-9FCC-4EE0C95A9CB1}" destId="{F5F3F5D4-D707-4B2A-9D66-593505708DC2}" srcOrd="0" destOrd="0" presId="urn:microsoft.com/office/officeart/2005/8/layout/list1"/>
    <dgm:cxn modelId="{F6E6A6E4-6143-407B-B6B4-AF1EE17B8D6F}" type="presParOf" srcId="{869C7101-1C15-4533-9FCC-4EE0C95A9CB1}" destId="{E4A94E21-92F9-4572-BA84-8920558AFACA}" srcOrd="1" destOrd="0" presId="urn:microsoft.com/office/officeart/2005/8/layout/list1"/>
    <dgm:cxn modelId="{1C7504DB-A7BC-44A1-894A-E682BA4B5169}" type="presParOf" srcId="{D5385CFA-3CF5-4DDB-BCD4-EA78AD83D2BC}" destId="{857FDA18-DCDB-4A1C-A2B0-AF828430166E}" srcOrd="1" destOrd="0" presId="urn:microsoft.com/office/officeart/2005/8/layout/list1"/>
    <dgm:cxn modelId="{CD447CB2-4163-4A4D-8103-3885C218DADB}" type="presParOf" srcId="{D5385CFA-3CF5-4DDB-BCD4-EA78AD83D2BC}" destId="{CEACA2BB-DCC4-4424-80D4-9C8CCD600482}" srcOrd="2" destOrd="0" presId="urn:microsoft.com/office/officeart/2005/8/layout/list1"/>
    <dgm:cxn modelId="{5F128822-4772-45E4-82B6-64405BC28C49}" type="presParOf" srcId="{D5385CFA-3CF5-4DDB-BCD4-EA78AD83D2BC}" destId="{EA0938A5-4FDD-4154-9559-A727C691A641}" srcOrd="3" destOrd="0" presId="urn:microsoft.com/office/officeart/2005/8/layout/list1"/>
    <dgm:cxn modelId="{A483CA08-D5B0-4D1E-9CA5-B4E5306D7839}" type="presParOf" srcId="{D5385CFA-3CF5-4DDB-BCD4-EA78AD83D2BC}" destId="{844ED6B9-0083-457D-B545-3CB5491ED440}" srcOrd="4" destOrd="0" presId="urn:microsoft.com/office/officeart/2005/8/layout/list1"/>
    <dgm:cxn modelId="{380EC23E-E12C-4F4C-9459-CD960F299AD2}" type="presParOf" srcId="{844ED6B9-0083-457D-B545-3CB5491ED440}" destId="{0018ACF5-A45C-4E7E-96ED-385E83682CB4}" srcOrd="0" destOrd="0" presId="urn:microsoft.com/office/officeart/2005/8/layout/list1"/>
    <dgm:cxn modelId="{201E1613-BC61-46C8-B345-3C55A3072E52}" type="presParOf" srcId="{844ED6B9-0083-457D-B545-3CB5491ED440}" destId="{A1CB6FDD-6151-42D8-85D4-13692DB05422}" srcOrd="1" destOrd="0" presId="urn:microsoft.com/office/officeart/2005/8/layout/list1"/>
    <dgm:cxn modelId="{21F3C033-FEE1-49F0-80A1-8A6F7E31A1BF}" type="presParOf" srcId="{D5385CFA-3CF5-4DDB-BCD4-EA78AD83D2BC}" destId="{A912D8C3-E00A-4E3D-9182-0097B14FD991}" srcOrd="5" destOrd="0" presId="urn:microsoft.com/office/officeart/2005/8/layout/list1"/>
    <dgm:cxn modelId="{F4CB7975-55A3-4503-ABC3-DCAEACD1A576}" type="presParOf" srcId="{D5385CFA-3CF5-4DDB-BCD4-EA78AD83D2BC}" destId="{12D430AC-37F5-4C4B-8E59-E406F4F0891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1B581D-81F9-45E5-8933-2FC7F642CAD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7F82D3-2DDE-4A67-B795-235B0A7803E3}">
      <dgm:prSet phldrT="[Текст]"/>
      <dgm:spPr/>
      <dgm:t>
        <a:bodyPr/>
        <a:lstStyle/>
        <a:p>
          <a:r>
            <a:rPr lang="ru-RU" b="1" dirty="0" smtClean="0"/>
            <a:t>Формы модифицированного мнения</a:t>
          </a:r>
          <a:endParaRPr lang="ru-RU" b="1" dirty="0"/>
        </a:p>
      </dgm:t>
    </dgm:pt>
    <dgm:pt modelId="{C0BCDC13-BEC3-411F-AD35-F91DC457D3B9}" type="parTrans" cxnId="{1F561933-6C26-4AA1-A121-09033FE006CF}">
      <dgm:prSet/>
      <dgm:spPr/>
      <dgm:t>
        <a:bodyPr/>
        <a:lstStyle/>
        <a:p>
          <a:endParaRPr lang="ru-RU"/>
        </a:p>
      </dgm:t>
    </dgm:pt>
    <dgm:pt modelId="{B6F0F960-062D-4ABC-A095-041719149689}" type="sibTrans" cxnId="{1F561933-6C26-4AA1-A121-09033FE006CF}">
      <dgm:prSet/>
      <dgm:spPr/>
      <dgm:t>
        <a:bodyPr/>
        <a:lstStyle/>
        <a:p>
          <a:endParaRPr lang="ru-RU"/>
        </a:p>
      </dgm:t>
    </dgm:pt>
    <dgm:pt modelId="{4601D554-F16D-454E-9BCC-95DA312C3E14}">
      <dgm:prSet phldrT="[Текст]"/>
      <dgm:spPr/>
      <dgm:t>
        <a:bodyPr/>
        <a:lstStyle/>
        <a:p>
          <a:r>
            <a:rPr lang="ru-RU" dirty="0" smtClean="0"/>
            <a:t>Мнение с оговоркой</a:t>
          </a:r>
          <a:endParaRPr lang="ru-RU" dirty="0"/>
        </a:p>
      </dgm:t>
    </dgm:pt>
    <dgm:pt modelId="{756D0784-869F-4D3E-91F0-5F487D9F5278}" type="parTrans" cxnId="{8C9DB53B-25D9-4E0D-A61B-9BAC10B70490}">
      <dgm:prSet/>
      <dgm:spPr/>
      <dgm:t>
        <a:bodyPr/>
        <a:lstStyle/>
        <a:p>
          <a:endParaRPr lang="ru-RU"/>
        </a:p>
      </dgm:t>
    </dgm:pt>
    <dgm:pt modelId="{8AB73E3A-3A84-411A-9701-C0D7499817EF}" type="sibTrans" cxnId="{8C9DB53B-25D9-4E0D-A61B-9BAC10B70490}">
      <dgm:prSet/>
      <dgm:spPr/>
      <dgm:t>
        <a:bodyPr/>
        <a:lstStyle/>
        <a:p>
          <a:endParaRPr lang="ru-RU"/>
        </a:p>
      </dgm:t>
    </dgm:pt>
    <dgm:pt modelId="{A8FB4334-A5A5-4519-9CC2-C8FE309BA5CC}">
      <dgm:prSet phldrT="[Текст]"/>
      <dgm:spPr/>
      <dgm:t>
        <a:bodyPr/>
        <a:lstStyle/>
        <a:p>
          <a:r>
            <a:rPr lang="ru-RU" dirty="0" smtClean="0"/>
            <a:t>Отрицательное мнение</a:t>
          </a:r>
          <a:endParaRPr lang="ru-RU" dirty="0"/>
        </a:p>
      </dgm:t>
    </dgm:pt>
    <dgm:pt modelId="{1701D29F-F18C-4FBB-A1BC-4C049AD2D96A}" type="parTrans" cxnId="{BACB4D00-A3D8-4422-952E-B6AF3310BD8E}">
      <dgm:prSet/>
      <dgm:spPr/>
      <dgm:t>
        <a:bodyPr/>
        <a:lstStyle/>
        <a:p>
          <a:endParaRPr lang="ru-RU"/>
        </a:p>
      </dgm:t>
    </dgm:pt>
    <dgm:pt modelId="{23D598BB-537E-41C7-90BF-BFEA7A3E200A}" type="sibTrans" cxnId="{BACB4D00-A3D8-4422-952E-B6AF3310BD8E}">
      <dgm:prSet/>
      <dgm:spPr/>
      <dgm:t>
        <a:bodyPr/>
        <a:lstStyle/>
        <a:p>
          <a:endParaRPr lang="ru-RU"/>
        </a:p>
      </dgm:t>
    </dgm:pt>
    <dgm:pt modelId="{E7CD54E4-AF41-4414-8CD6-293EC847FDCF}">
      <dgm:prSet phldrT="[Текст]"/>
      <dgm:spPr/>
      <dgm:t>
        <a:bodyPr/>
        <a:lstStyle/>
        <a:p>
          <a:r>
            <a:rPr lang="ru-RU" dirty="0" smtClean="0"/>
            <a:t>Отказ от выражения мнения</a:t>
          </a:r>
          <a:endParaRPr lang="ru-RU" dirty="0"/>
        </a:p>
      </dgm:t>
    </dgm:pt>
    <dgm:pt modelId="{7DDED58E-5F00-4000-B66B-2F9C98DD4B13}" type="parTrans" cxnId="{7B155BAA-DD83-495C-A12B-40A79BFC088A}">
      <dgm:prSet/>
      <dgm:spPr/>
      <dgm:t>
        <a:bodyPr/>
        <a:lstStyle/>
        <a:p>
          <a:endParaRPr lang="ru-RU"/>
        </a:p>
      </dgm:t>
    </dgm:pt>
    <dgm:pt modelId="{0DD09F08-00AF-427E-B5BB-4617765ADA03}" type="sibTrans" cxnId="{7B155BAA-DD83-495C-A12B-40A79BFC088A}">
      <dgm:prSet/>
      <dgm:spPr/>
      <dgm:t>
        <a:bodyPr/>
        <a:lstStyle/>
        <a:p>
          <a:endParaRPr lang="ru-RU"/>
        </a:p>
      </dgm:t>
    </dgm:pt>
    <dgm:pt modelId="{C0794661-2D2F-40D8-A235-550AC8F45D93}" type="pres">
      <dgm:prSet presAssocID="{641B581D-81F9-45E5-8933-2FC7F642CAD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C25E395-459B-412C-BCE8-3E516EC9BA60}" type="pres">
      <dgm:prSet presAssocID="{147F82D3-2DDE-4A67-B795-235B0A7803E3}" presName="hierRoot1" presStyleCnt="0">
        <dgm:presLayoutVars>
          <dgm:hierBranch val="init"/>
        </dgm:presLayoutVars>
      </dgm:prSet>
      <dgm:spPr/>
    </dgm:pt>
    <dgm:pt modelId="{2B0EFBCC-A445-4EC1-9E6A-A0FC4E399476}" type="pres">
      <dgm:prSet presAssocID="{147F82D3-2DDE-4A67-B795-235B0A7803E3}" presName="rootComposite1" presStyleCnt="0"/>
      <dgm:spPr/>
    </dgm:pt>
    <dgm:pt modelId="{1C266406-845E-4DE4-BB00-002157899340}" type="pres">
      <dgm:prSet presAssocID="{147F82D3-2DDE-4A67-B795-235B0A7803E3}" presName="rootText1" presStyleLbl="node0" presStyleIdx="0" presStyleCnt="1" custScaleX="264671" custScaleY="1171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F90B1F-A2C0-4625-BF85-3F88D8815DDA}" type="pres">
      <dgm:prSet presAssocID="{147F82D3-2DDE-4A67-B795-235B0A7803E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697848F-8E7B-4473-8BA1-208B4528198D}" type="pres">
      <dgm:prSet presAssocID="{147F82D3-2DDE-4A67-B795-235B0A7803E3}" presName="hierChild2" presStyleCnt="0"/>
      <dgm:spPr/>
    </dgm:pt>
    <dgm:pt modelId="{FA59A793-7E8B-487E-BF78-E2026E4BCEC8}" type="pres">
      <dgm:prSet presAssocID="{756D0784-869F-4D3E-91F0-5F487D9F5278}" presName="Name37" presStyleLbl="parChTrans1D2" presStyleIdx="0" presStyleCnt="3"/>
      <dgm:spPr/>
      <dgm:t>
        <a:bodyPr/>
        <a:lstStyle/>
        <a:p>
          <a:endParaRPr lang="ru-RU"/>
        </a:p>
      </dgm:t>
    </dgm:pt>
    <dgm:pt modelId="{5BDECFE0-AB19-400C-915A-F2B6A9FF315A}" type="pres">
      <dgm:prSet presAssocID="{4601D554-F16D-454E-9BCC-95DA312C3E14}" presName="hierRoot2" presStyleCnt="0">
        <dgm:presLayoutVars>
          <dgm:hierBranch val="init"/>
        </dgm:presLayoutVars>
      </dgm:prSet>
      <dgm:spPr/>
    </dgm:pt>
    <dgm:pt modelId="{C9A7D9AE-6C57-4804-9315-CA944E27CABA}" type="pres">
      <dgm:prSet presAssocID="{4601D554-F16D-454E-9BCC-95DA312C3E14}" presName="rootComposite" presStyleCnt="0"/>
      <dgm:spPr/>
    </dgm:pt>
    <dgm:pt modelId="{E0D21E69-0AA9-4D6F-9CBF-623ECDDF2157}" type="pres">
      <dgm:prSet presAssocID="{4601D554-F16D-454E-9BCC-95DA312C3E1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018432-0EE7-4DF3-9CD7-2417941DFB5B}" type="pres">
      <dgm:prSet presAssocID="{4601D554-F16D-454E-9BCC-95DA312C3E14}" presName="rootConnector" presStyleLbl="node2" presStyleIdx="0" presStyleCnt="3"/>
      <dgm:spPr/>
      <dgm:t>
        <a:bodyPr/>
        <a:lstStyle/>
        <a:p>
          <a:endParaRPr lang="ru-RU"/>
        </a:p>
      </dgm:t>
    </dgm:pt>
    <dgm:pt modelId="{E1B164D4-37D2-4BF2-ACEC-940199E52327}" type="pres">
      <dgm:prSet presAssocID="{4601D554-F16D-454E-9BCC-95DA312C3E14}" presName="hierChild4" presStyleCnt="0"/>
      <dgm:spPr/>
    </dgm:pt>
    <dgm:pt modelId="{1ADAFCF5-35AD-488A-B4C4-575A0DF2F8C4}" type="pres">
      <dgm:prSet presAssocID="{4601D554-F16D-454E-9BCC-95DA312C3E14}" presName="hierChild5" presStyleCnt="0"/>
      <dgm:spPr/>
    </dgm:pt>
    <dgm:pt modelId="{59D0BC1B-60E6-4585-AAD8-6EAEDEA144ED}" type="pres">
      <dgm:prSet presAssocID="{1701D29F-F18C-4FBB-A1BC-4C049AD2D96A}" presName="Name37" presStyleLbl="parChTrans1D2" presStyleIdx="1" presStyleCnt="3"/>
      <dgm:spPr/>
      <dgm:t>
        <a:bodyPr/>
        <a:lstStyle/>
        <a:p>
          <a:endParaRPr lang="ru-RU"/>
        </a:p>
      </dgm:t>
    </dgm:pt>
    <dgm:pt modelId="{EE548FFE-2416-4989-83E4-498E7B87AC23}" type="pres">
      <dgm:prSet presAssocID="{A8FB4334-A5A5-4519-9CC2-C8FE309BA5CC}" presName="hierRoot2" presStyleCnt="0">
        <dgm:presLayoutVars>
          <dgm:hierBranch val="init"/>
        </dgm:presLayoutVars>
      </dgm:prSet>
      <dgm:spPr/>
    </dgm:pt>
    <dgm:pt modelId="{FB6B7429-F047-4FD6-BCD5-6181C8A3A154}" type="pres">
      <dgm:prSet presAssocID="{A8FB4334-A5A5-4519-9CC2-C8FE309BA5CC}" presName="rootComposite" presStyleCnt="0"/>
      <dgm:spPr/>
    </dgm:pt>
    <dgm:pt modelId="{AB963C44-28F6-4530-A2A2-0E141D74B013}" type="pres">
      <dgm:prSet presAssocID="{A8FB4334-A5A5-4519-9CC2-C8FE309BA5CC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310B60-363B-441D-AC74-8BBB079CABC1}" type="pres">
      <dgm:prSet presAssocID="{A8FB4334-A5A5-4519-9CC2-C8FE309BA5CC}" presName="rootConnector" presStyleLbl="node2" presStyleIdx="1" presStyleCnt="3"/>
      <dgm:spPr/>
      <dgm:t>
        <a:bodyPr/>
        <a:lstStyle/>
        <a:p>
          <a:endParaRPr lang="ru-RU"/>
        </a:p>
      </dgm:t>
    </dgm:pt>
    <dgm:pt modelId="{F9893FA4-BF76-45E3-A1D7-124702A4254E}" type="pres">
      <dgm:prSet presAssocID="{A8FB4334-A5A5-4519-9CC2-C8FE309BA5CC}" presName="hierChild4" presStyleCnt="0"/>
      <dgm:spPr/>
    </dgm:pt>
    <dgm:pt modelId="{DA1913F8-6D84-4603-A61C-526BEBAFEBEA}" type="pres">
      <dgm:prSet presAssocID="{A8FB4334-A5A5-4519-9CC2-C8FE309BA5CC}" presName="hierChild5" presStyleCnt="0"/>
      <dgm:spPr/>
    </dgm:pt>
    <dgm:pt modelId="{83F2E755-49F6-4B9A-8257-1A9423840FDE}" type="pres">
      <dgm:prSet presAssocID="{7DDED58E-5F00-4000-B66B-2F9C98DD4B13}" presName="Name37" presStyleLbl="parChTrans1D2" presStyleIdx="2" presStyleCnt="3"/>
      <dgm:spPr/>
      <dgm:t>
        <a:bodyPr/>
        <a:lstStyle/>
        <a:p>
          <a:endParaRPr lang="ru-RU"/>
        </a:p>
      </dgm:t>
    </dgm:pt>
    <dgm:pt modelId="{5C47C6DC-D811-4244-9107-D865ACE8A6CE}" type="pres">
      <dgm:prSet presAssocID="{E7CD54E4-AF41-4414-8CD6-293EC847FDCF}" presName="hierRoot2" presStyleCnt="0">
        <dgm:presLayoutVars>
          <dgm:hierBranch val="init"/>
        </dgm:presLayoutVars>
      </dgm:prSet>
      <dgm:spPr/>
    </dgm:pt>
    <dgm:pt modelId="{43B81263-A4D9-475A-844B-9FCA37CDC4C2}" type="pres">
      <dgm:prSet presAssocID="{E7CD54E4-AF41-4414-8CD6-293EC847FDCF}" presName="rootComposite" presStyleCnt="0"/>
      <dgm:spPr/>
    </dgm:pt>
    <dgm:pt modelId="{F5FD0A1E-503C-4548-9473-85C9A0C22B82}" type="pres">
      <dgm:prSet presAssocID="{E7CD54E4-AF41-4414-8CD6-293EC847FDCF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6A9C76-7C6B-4431-BDAE-C550B07A86C8}" type="pres">
      <dgm:prSet presAssocID="{E7CD54E4-AF41-4414-8CD6-293EC847FDCF}" presName="rootConnector" presStyleLbl="node2" presStyleIdx="2" presStyleCnt="3"/>
      <dgm:spPr/>
      <dgm:t>
        <a:bodyPr/>
        <a:lstStyle/>
        <a:p>
          <a:endParaRPr lang="ru-RU"/>
        </a:p>
      </dgm:t>
    </dgm:pt>
    <dgm:pt modelId="{647B22B4-8329-4814-ABE3-139E731CB504}" type="pres">
      <dgm:prSet presAssocID="{E7CD54E4-AF41-4414-8CD6-293EC847FDCF}" presName="hierChild4" presStyleCnt="0"/>
      <dgm:spPr/>
    </dgm:pt>
    <dgm:pt modelId="{48AADCC0-A326-4813-A540-47D192D791A1}" type="pres">
      <dgm:prSet presAssocID="{E7CD54E4-AF41-4414-8CD6-293EC847FDCF}" presName="hierChild5" presStyleCnt="0"/>
      <dgm:spPr/>
    </dgm:pt>
    <dgm:pt modelId="{B62C6358-121E-4EA7-A4DC-D5B4F69BCB86}" type="pres">
      <dgm:prSet presAssocID="{147F82D3-2DDE-4A67-B795-235B0A7803E3}" presName="hierChild3" presStyleCnt="0"/>
      <dgm:spPr/>
    </dgm:pt>
  </dgm:ptLst>
  <dgm:cxnLst>
    <dgm:cxn modelId="{A87596BC-B198-437B-BDA6-F4B08B1D3508}" type="presOf" srcId="{A8FB4334-A5A5-4519-9CC2-C8FE309BA5CC}" destId="{72310B60-363B-441D-AC74-8BBB079CABC1}" srcOrd="1" destOrd="0" presId="urn:microsoft.com/office/officeart/2005/8/layout/orgChart1"/>
    <dgm:cxn modelId="{83660307-D077-4A63-9474-146FF494C21A}" type="presOf" srcId="{147F82D3-2DDE-4A67-B795-235B0A7803E3}" destId="{FAF90B1F-A2C0-4625-BF85-3F88D8815DDA}" srcOrd="1" destOrd="0" presId="urn:microsoft.com/office/officeart/2005/8/layout/orgChart1"/>
    <dgm:cxn modelId="{52820CD1-4373-46C0-AB84-21DE4E0AF1DE}" type="presOf" srcId="{7DDED58E-5F00-4000-B66B-2F9C98DD4B13}" destId="{83F2E755-49F6-4B9A-8257-1A9423840FDE}" srcOrd="0" destOrd="0" presId="urn:microsoft.com/office/officeart/2005/8/layout/orgChart1"/>
    <dgm:cxn modelId="{2AB7EE57-F32D-427D-92BD-399810317191}" type="presOf" srcId="{756D0784-869F-4D3E-91F0-5F487D9F5278}" destId="{FA59A793-7E8B-487E-BF78-E2026E4BCEC8}" srcOrd="0" destOrd="0" presId="urn:microsoft.com/office/officeart/2005/8/layout/orgChart1"/>
    <dgm:cxn modelId="{E7A8449E-4E6E-46E5-8665-E8B929061229}" type="presOf" srcId="{4601D554-F16D-454E-9BCC-95DA312C3E14}" destId="{1B018432-0EE7-4DF3-9CD7-2417941DFB5B}" srcOrd="1" destOrd="0" presId="urn:microsoft.com/office/officeart/2005/8/layout/orgChart1"/>
    <dgm:cxn modelId="{1F561933-6C26-4AA1-A121-09033FE006CF}" srcId="{641B581D-81F9-45E5-8933-2FC7F642CAD1}" destId="{147F82D3-2DDE-4A67-B795-235B0A7803E3}" srcOrd="0" destOrd="0" parTransId="{C0BCDC13-BEC3-411F-AD35-F91DC457D3B9}" sibTransId="{B6F0F960-062D-4ABC-A095-041719149689}"/>
    <dgm:cxn modelId="{155C2C78-6AA6-4523-95EA-C5697B114166}" type="presOf" srcId="{A8FB4334-A5A5-4519-9CC2-C8FE309BA5CC}" destId="{AB963C44-28F6-4530-A2A2-0E141D74B013}" srcOrd="0" destOrd="0" presId="urn:microsoft.com/office/officeart/2005/8/layout/orgChart1"/>
    <dgm:cxn modelId="{116B8D61-4505-407F-928D-2FCB1214911A}" type="presOf" srcId="{147F82D3-2DDE-4A67-B795-235B0A7803E3}" destId="{1C266406-845E-4DE4-BB00-002157899340}" srcOrd="0" destOrd="0" presId="urn:microsoft.com/office/officeart/2005/8/layout/orgChart1"/>
    <dgm:cxn modelId="{8C9DB53B-25D9-4E0D-A61B-9BAC10B70490}" srcId="{147F82D3-2DDE-4A67-B795-235B0A7803E3}" destId="{4601D554-F16D-454E-9BCC-95DA312C3E14}" srcOrd="0" destOrd="0" parTransId="{756D0784-869F-4D3E-91F0-5F487D9F5278}" sibTransId="{8AB73E3A-3A84-411A-9701-C0D7499817EF}"/>
    <dgm:cxn modelId="{384E3E1F-F626-44BC-AB19-42876C9918A5}" type="presOf" srcId="{1701D29F-F18C-4FBB-A1BC-4C049AD2D96A}" destId="{59D0BC1B-60E6-4585-AAD8-6EAEDEA144ED}" srcOrd="0" destOrd="0" presId="urn:microsoft.com/office/officeart/2005/8/layout/orgChart1"/>
    <dgm:cxn modelId="{BACB4D00-A3D8-4422-952E-B6AF3310BD8E}" srcId="{147F82D3-2DDE-4A67-B795-235B0A7803E3}" destId="{A8FB4334-A5A5-4519-9CC2-C8FE309BA5CC}" srcOrd="1" destOrd="0" parTransId="{1701D29F-F18C-4FBB-A1BC-4C049AD2D96A}" sibTransId="{23D598BB-537E-41C7-90BF-BFEA7A3E200A}"/>
    <dgm:cxn modelId="{23513FC6-A03E-4D16-88BA-07377873E355}" type="presOf" srcId="{E7CD54E4-AF41-4414-8CD6-293EC847FDCF}" destId="{596A9C76-7C6B-4431-BDAE-C550B07A86C8}" srcOrd="1" destOrd="0" presId="urn:microsoft.com/office/officeart/2005/8/layout/orgChart1"/>
    <dgm:cxn modelId="{F8B8B838-96BF-406E-9C03-5381A2E31E31}" type="presOf" srcId="{E7CD54E4-AF41-4414-8CD6-293EC847FDCF}" destId="{F5FD0A1E-503C-4548-9473-85C9A0C22B82}" srcOrd="0" destOrd="0" presId="urn:microsoft.com/office/officeart/2005/8/layout/orgChart1"/>
    <dgm:cxn modelId="{7B155BAA-DD83-495C-A12B-40A79BFC088A}" srcId="{147F82D3-2DDE-4A67-B795-235B0A7803E3}" destId="{E7CD54E4-AF41-4414-8CD6-293EC847FDCF}" srcOrd="2" destOrd="0" parTransId="{7DDED58E-5F00-4000-B66B-2F9C98DD4B13}" sibTransId="{0DD09F08-00AF-427E-B5BB-4617765ADA03}"/>
    <dgm:cxn modelId="{ABEDDD7A-87B4-47D3-A1FB-6AB4CFEA983C}" type="presOf" srcId="{641B581D-81F9-45E5-8933-2FC7F642CAD1}" destId="{C0794661-2D2F-40D8-A235-550AC8F45D93}" srcOrd="0" destOrd="0" presId="urn:microsoft.com/office/officeart/2005/8/layout/orgChart1"/>
    <dgm:cxn modelId="{D33CB1F8-2C3D-4339-A2CF-7502EE49C2EF}" type="presOf" srcId="{4601D554-F16D-454E-9BCC-95DA312C3E14}" destId="{E0D21E69-0AA9-4D6F-9CBF-623ECDDF2157}" srcOrd="0" destOrd="0" presId="urn:microsoft.com/office/officeart/2005/8/layout/orgChart1"/>
    <dgm:cxn modelId="{0B13A861-1D58-4D12-9D5C-31557304A3C1}" type="presParOf" srcId="{C0794661-2D2F-40D8-A235-550AC8F45D93}" destId="{DC25E395-459B-412C-BCE8-3E516EC9BA60}" srcOrd="0" destOrd="0" presId="urn:microsoft.com/office/officeart/2005/8/layout/orgChart1"/>
    <dgm:cxn modelId="{9BD73151-2F58-4D07-940B-E27B51B54E86}" type="presParOf" srcId="{DC25E395-459B-412C-BCE8-3E516EC9BA60}" destId="{2B0EFBCC-A445-4EC1-9E6A-A0FC4E399476}" srcOrd="0" destOrd="0" presId="urn:microsoft.com/office/officeart/2005/8/layout/orgChart1"/>
    <dgm:cxn modelId="{EAABAAF6-13BD-4D77-871B-4BEA823EB61C}" type="presParOf" srcId="{2B0EFBCC-A445-4EC1-9E6A-A0FC4E399476}" destId="{1C266406-845E-4DE4-BB00-002157899340}" srcOrd="0" destOrd="0" presId="urn:microsoft.com/office/officeart/2005/8/layout/orgChart1"/>
    <dgm:cxn modelId="{068B6EDC-4B95-492F-A6DB-34A1B8025163}" type="presParOf" srcId="{2B0EFBCC-A445-4EC1-9E6A-A0FC4E399476}" destId="{FAF90B1F-A2C0-4625-BF85-3F88D8815DDA}" srcOrd="1" destOrd="0" presId="urn:microsoft.com/office/officeart/2005/8/layout/orgChart1"/>
    <dgm:cxn modelId="{AA9EAC28-C3EB-4BBA-B9CD-18D0F3FF6223}" type="presParOf" srcId="{DC25E395-459B-412C-BCE8-3E516EC9BA60}" destId="{3697848F-8E7B-4473-8BA1-208B4528198D}" srcOrd="1" destOrd="0" presId="urn:microsoft.com/office/officeart/2005/8/layout/orgChart1"/>
    <dgm:cxn modelId="{97D5427D-4418-4688-90F8-89E115B63568}" type="presParOf" srcId="{3697848F-8E7B-4473-8BA1-208B4528198D}" destId="{FA59A793-7E8B-487E-BF78-E2026E4BCEC8}" srcOrd="0" destOrd="0" presId="urn:microsoft.com/office/officeart/2005/8/layout/orgChart1"/>
    <dgm:cxn modelId="{073B759E-E2DB-4528-B35E-6B296A0091CF}" type="presParOf" srcId="{3697848F-8E7B-4473-8BA1-208B4528198D}" destId="{5BDECFE0-AB19-400C-915A-F2B6A9FF315A}" srcOrd="1" destOrd="0" presId="urn:microsoft.com/office/officeart/2005/8/layout/orgChart1"/>
    <dgm:cxn modelId="{134C3BBD-3016-4111-B6A3-7E690CB4536E}" type="presParOf" srcId="{5BDECFE0-AB19-400C-915A-F2B6A9FF315A}" destId="{C9A7D9AE-6C57-4804-9315-CA944E27CABA}" srcOrd="0" destOrd="0" presId="urn:microsoft.com/office/officeart/2005/8/layout/orgChart1"/>
    <dgm:cxn modelId="{43F77429-1E95-4845-B27B-6814C3098755}" type="presParOf" srcId="{C9A7D9AE-6C57-4804-9315-CA944E27CABA}" destId="{E0D21E69-0AA9-4D6F-9CBF-623ECDDF2157}" srcOrd="0" destOrd="0" presId="urn:microsoft.com/office/officeart/2005/8/layout/orgChart1"/>
    <dgm:cxn modelId="{EDDDEFF9-6569-4D2E-8A9C-101C687727C8}" type="presParOf" srcId="{C9A7D9AE-6C57-4804-9315-CA944E27CABA}" destId="{1B018432-0EE7-4DF3-9CD7-2417941DFB5B}" srcOrd="1" destOrd="0" presId="urn:microsoft.com/office/officeart/2005/8/layout/orgChart1"/>
    <dgm:cxn modelId="{F2E2CA65-78A7-4421-8513-A02059DBD2FA}" type="presParOf" srcId="{5BDECFE0-AB19-400C-915A-F2B6A9FF315A}" destId="{E1B164D4-37D2-4BF2-ACEC-940199E52327}" srcOrd="1" destOrd="0" presId="urn:microsoft.com/office/officeart/2005/8/layout/orgChart1"/>
    <dgm:cxn modelId="{F3B3E5F2-B661-43CC-B3A9-F1C24114298D}" type="presParOf" srcId="{5BDECFE0-AB19-400C-915A-F2B6A9FF315A}" destId="{1ADAFCF5-35AD-488A-B4C4-575A0DF2F8C4}" srcOrd="2" destOrd="0" presId="urn:microsoft.com/office/officeart/2005/8/layout/orgChart1"/>
    <dgm:cxn modelId="{C2EE65A5-DFCB-41E8-8FDD-50D0EE393376}" type="presParOf" srcId="{3697848F-8E7B-4473-8BA1-208B4528198D}" destId="{59D0BC1B-60E6-4585-AAD8-6EAEDEA144ED}" srcOrd="2" destOrd="0" presId="urn:microsoft.com/office/officeart/2005/8/layout/orgChart1"/>
    <dgm:cxn modelId="{E32DD64F-5CC8-4C67-B89F-5F6D46C0C45D}" type="presParOf" srcId="{3697848F-8E7B-4473-8BA1-208B4528198D}" destId="{EE548FFE-2416-4989-83E4-498E7B87AC23}" srcOrd="3" destOrd="0" presId="urn:microsoft.com/office/officeart/2005/8/layout/orgChart1"/>
    <dgm:cxn modelId="{F4195C4C-DAC6-4A33-89E1-E44BE0EF319F}" type="presParOf" srcId="{EE548FFE-2416-4989-83E4-498E7B87AC23}" destId="{FB6B7429-F047-4FD6-BCD5-6181C8A3A154}" srcOrd="0" destOrd="0" presId="urn:microsoft.com/office/officeart/2005/8/layout/orgChart1"/>
    <dgm:cxn modelId="{93B36A91-E9C6-4CA4-A267-E07CF5DF32D6}" type="presParOf" srcId="{FB6B7429-F047-4FD6-BCD5-6181C8A3A154}" destId="{AB963C44-28F6-4530-A2A2-0E141D74B013}" srcOrd="0" destOrd="0" presId="urn:microsoft.com/office/officeart/2005/8/layout/orgChart1"/>
    <dgm:cxn modelId="{741C0F26-C4CA-4923-830B-1D429F699D7D}" type="presParOf" srcId="{FB6B7429-F047-4FD6-BCD5-6181C8A3A154}" destId="{72310B60-363B-441D-AC74-8BBB079CABC1}" srcOrd="1" destOrd="0" presId="urn:microsoft.com/office/officeart/2005/8/layout/orgChart1"/>
    <dgm:cxn modelId="{8A8722F7-2837-44C6-9EE5-7D671380FC2B}" type="presParOf" srcId="{EE548FFE-2416-4989-83E4-498E7B87AC23}" destId="{F9893FA4-BF76-45E3-A1D7-124702A4254E}" srcOrd="1" destOrd="0" presId="urn:microsoft.com/office/officeart/2005/8/layout/orgChart1"/>
    <dgm:cxn modelId="{9C222F2D-864A-4A91-AC46-15BCA57BB9CD}" type="presParOf" srcId="{EE548FFE-2416-4989-83E4-498E7B87AC23}" destId="{DA1913F8-6D84-4603-A61C-526BEBAFEBEA}" srcOrd="2" destOrd="0" presId="urn:microsoft.com/office/officeart/2005/8/layout/orgChart1"/>
    <dgm:cxn modelId="{C5A172C6-9973-4DAF-BC27-FCB7A3E658FF}" type="presParOf" srcId="{3697848F-8E7B-4473-8BA1-208B4528198D}" destId="{83F2E755-49F6-4B9A-8257-1A9423840FDE}" srcOrd="4" destOrd="0" presId="urn:microsoft.com/office/officeart/2005/8/layout/orgChart1"/>
    <dgm:cxn modelId="{45D12CCF-D13C-4FF7-88E3-569199D8F94B}" type="presParOf" srcId="{3697848F-8E7B-4473-8BA1-208B4528198D}" destId="{5C47C6DC-D811-4244-9107-D865ACE8A6CE}" srcOrd="5" destOrd="0" presId="urn:microsoft.com/office/officeart/2005/8/layout/orgChart1"/>
    <dgm:cxn modelId="{7D410695-DD9C-4B81-9E1D-DD41B993A183}" type="presParOf" srcId="{5C47C6DC-D811-4244-9107-D865ACE8A6CE}" destId="{43B81263-A4D9-475A-844B-9FCA37CDC4C2}" srcOrd="0" destOrd="0" presId="urn:microsoft.com/office/officeart/2005/8/layout/orgChart1"/>
    <dgm:cxn modelId="{4DA2F1F6-D8D4-483D-BDF2-D8590899AE6D}" type="presParOf" srcId="{43B81263-A4D9-475A-844B-9FCA37CDC4C2}" destId="{F5FD0A1E-503C-4548-9473-85C9A0C22B82}" srcOrd="0" destOrd="0" presId="urn:microsoft.com/office/officeart/2005/8/layout/orgChart1"/>
    <dgm:cxn modelId="{5E43383D-FC9B-46C1-B431-90456A60F060}" type="presParOf" srcId="{43B81263-A4D9-475A-844B-9FCA37CDC4C2}" destId="{596A9C76-7C6B-4431-BDAE-C550B07A86C8}" srcOrd="1" destOrd="0" presId="urn:microsoft.com/office/officeart/2005/8/layout/orgChart1"/>
    <dgm:cxn modelId="{E210442D-D3E2-4FFD-8128-523D616485D3}" type="presParOf" srcId="{5C47C6DC-D811-4244-9107-D865ACE8A6CE}" destId="{647B22B4-8329-4814-ABE3-139E731CB504}" srcOrd="1" destOrd="0" presId="urn:microsoft.com/office/officeart/2005/8/layout/orgChart1"/>
    <dgm:cxn modelId="{FAECA316-AB7E-4D0C-9AB1-8C8AF6536BD5}" type="presParOf" srcId="{5C47C6DC-D811-4244-9107-D865ACE8A6CE}" destId="{48AADCC0-A326-4813-A540-47D192D791A1}" srcOrd="2" destOrd="0" presId="urn:microsoft.com/office/officeart/2005/8/layout/orgChart1"/>
    <dgm:cxn modelId="{EBF92756-5045-4318-9F36-C7230EBC21D5}" type="presParOf" srcId="{DC25E395-459B-412C-BCE8-3E516EC9BA60}" destId="{B62C6358-121E-4EA7-A4DC-D5B4F69BCB8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CA2BB-DCC4-4424-80D4-9C8CCD600482}">
      <dsp:nvSpPr>
        <dsp:cNvPr id="0" name=""/>
        <dsp:cNvSpPr/>
      </dsp:nvSpPr>
      <dsp:spPr>
        <a:xfrm>
          <a:off x="0" y="2080278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A94E21-92F9-4572-BA84-8920558AFACA}">
      <dsp:nvSpPr>
        <dsp:cNvPr id="0" name=""/>
        <dsp:cNvSpPr/>
      </dsp:nvSpPr>
      <dsp:spPr>
        <a:xfrm>
          <a:off x="411078" y="140583"/>
          <a:ext cx="5755094" cy="21758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dirty="0" smtClean="0"/>
            <a:t>Безоговорочно положительное аудиторское заключение</a:t>
          </a:r>
          <a:endParaRPr lang="ru-RU" sz="2800" b="1" i="0" kern="1200" dirty="0"/>
        </a:p>
      </dsp:txBody>
      <dsp:txXfrm>
        <a:off x="517294" y="246799"/>
        <a:ext cx="5542662" cy="1963423"/>
      </dsp:txXfrm>
    </dsp:sp>
    <dsp:sp modelId="{12D430AC-37F5-4C4B-8E59-E406F4F08911}">
      <dsp:nvSpPr>
        <dsp:cNvPr id="0" name=""/>
        <dsp:cNvSpPr/>
      </dsp:nvSpPr>
      <dsp:spPr>
        <a:xfrm>
          <a:off x="0" y="4333016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CB6FDD-6151-42D8-85D4-13692DB05422}">
      <dsp:nvSpPr>
        <dsp:cNvPr id="0" name=""/>
        <dsp:cNvSpPr/>
      </dsp:nvSpPr>
      <dsp:spPr>
        <a:xfrm>
          <a:off x="370385" y="2563124"/>
          <a:ext cx="5755094" cy="19992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0" kern="1200" dirty="0" smtClean="0"/>
            <a:t>Модифицированное аудиторское заключение</a:t>
          </a:r>
          <a:endParaRPr lang="ru-RU" sz="3200" b="1" i="0" kern="1200" dirty="0"/>
        </a:p>
      </dsp:txBody>
      <dsp:txXfrm>
        <a:off x="467983" y="2660722"/>
        <a:ext cx="5559898" cy="18041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F2E755-49F6-4B9A-8257-1A9423840FDE}">
      <dsp:nvSpPr>
        <dsp:cNvPr id="0" name=""/>
        <dsp:cNvSpPr/>
      </dsp:nvSpPr>
      <dsp:spPr>
        <a:xfrm>
          <a:off x="3810000" y="1916997"/>
          <a:ext cx="2695602" cy="467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915"/>
              </a:lnTo>
              <a:lnTo>
                <a:pt x="2695602" y="233915"/>
              </a:lnTo>
              <a:lnTo>
                <a:pt x="2695602" y="467831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D0BC1B-60E6-4585-AAD8-6EAEDEA144ED}">
      <dsp:nvSpPr>
        <dsp:cNvPr id="0" name=""/>
        <dsp:cNvSpPr/>
      </dsp:nvSpPr>
      <dsp:spPr>
        <a:xfrm>
          <a:off x="3764279" y="1916997"/>
          <a:ext cx="91440" cy="4678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7831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9A793-7E8B-487E-BF78-E2026E4BCEC8}">
      <dsp:nvSpPr>
        <dsp:cNvPr id="0" name=""/>
        <dsp:cNvSpPr/>
      </dsp:nvSpPr>
      <dsp:spPr>
        <a:xfrm>
          <a:off x="1114397" y="1916997"/>
          <a:ext cx="2695602" cy="467831"/>
        </a:xfrm>
        <a:custGeom>
          <a:avLst/>
          <a:gdLst/>
          <a:ahLst/>
          <a:cxnLst/>
          <a:rect l="0" t="0" r="0" b="0"/>
          <a:pathLst>
            <a:path>
              <a:moveTo>
                <a:pt x="2695602" y="0"/>
              </a:moveTo>
              <a:lnTo>
                <a:pt x="2695602" y="233915"/>
              </a:lnTo>
              <a:lnTo>
                <a:pt x="0" y="233915"/>
              </a:lnTo>
              <a:lnTo>
                <a:pt x="0" y="467831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66406-845E-4DE4-BB00-002157899340}">
      <dsp:nvSpPr>
        <dsp:cNvPr id="0" name=""/>
        <dsp:cNvSpPr/>
      </dsp:nvSpPr>
      <dsp:spPr>
        <a:xfrm>
          <a:off x="861868" y="612637"/>
          <a:ext cx="5896263" cy="13043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Формы модифицированного мнения</a:t>
          </a:r>
          <a:endParaRPr lang="ru-RU" sz="2400" b="1" kern="1200" dirty="0"/>
        </a:p>
      </dsp:txBody>
      <dsp:txXfrm>
        <a:off x="861868" y="612637"/>
        <a:ext cx="5896263" cy="1304359"/>
      </dsp:txXfrm>
    </dsp:sp>
    <dsp:sp modelId="{E0D21E69-0AA9-4D6F-9CBF-623ECDDF2157}">
      <dsp:nvSpPr>
        <dsp:cNvPr id="0" name=""/>
        <dsp:cNvSpPr/>
      </dsp:nvSpPr>
      <dsp:spPr>
        <a:xfrm>
          <a:off x="511" y="2384829"/>
          <a:ext cx="2227770" cy="11138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Мнение с оговоркой</a:t>
          </a:r>
          <a:endParaRPr lang="ru-RU" sz="2400" kern="1200" dirty="0"/>
        </a:p>
      </dsp:txBody>
      <dsp:txXfrm>
        <a:off x="511" y="2384829"/>
        <a:ext cx="2227770" cy="1113885"/>
      </dsp:txXfrm>
    </dsp:sp>
    <dsp:sp modelId="{AB963C44-28F6-4530-A2A2-0E141D74B013}">
      <dsp:nvSpPr>
        <dsp:cNvPr id="0" name=""/>
        <dsp:cNvSpPr/>
      </dsp:nvSpPr>
      <dsp:spPr>
        <a:xfrm>
          <a:off x="2696114" y="2384829"/>
          <a:ext cx="2227770" cy="11138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Отрицательное мнение</a:t>
          </a:r>
          <a:endParaRPr lang="ru-RU" sz="2400" kern="1200" dirty="0"/>
        </a:p>
      </dsp:txBody>
      <dsp:txXfrm>
        <a:off x="2696114" y="2384829"/>
        <a:ext cx="2227770" cy="1113885"/>
      </dsp:txXfrm>
    </dsp:sp>
    <dsp:sp modelId="{F5FD0A1E-503C-4548-9473-85C9A0C22B82}">
      <dsp:nvSpPr>
        <dsp:cNvPr id="0" name=""/>
        <dsp:cNvSpPr/>
      </dsp:nvSpPr>
      <dsp:spPr>
        <a:xfrm>
          <a:off x="5391717" y="2384829"/>
          <a:ext cx="2227770" cy="11138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Отказ от выражения мнения</a:t>
          </a:r>
          <a:endParaRPr lang="ru-RU" sz="2400" kern="1200" dirty="0"/>
        </a:p>
      </dsp:txBody>
      <dsp:txXfrm>
        <a:off x="5391717" y="2384829"/>
        <a:ext cx="2227770" cy="11138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4.xml"/><Relationship Id="rId4" Type="http://schemas.openxmlformats.org/officeDocument/2006/relationships/slide" Target="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Аудиторское заключение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Аудиторское заключение</a:t>
            </a:r>
            <a:r>
              <a:rPr lang="ru-RU" dirty="0" smtClean="0"/>
              <a:t> — это официальный документ, предназначенный для пользователей финансовой (бухгалтерской) отчетности, содержащий выраженное в установленной форме мнение аудиторской организации или индивидуального аудитора о </a:t>
            </a:r>
            <a:r>
              <a:rPr lang="ru-RU" b="1" dirty="0" smtClean="0"/>
              <a:t>достоверности бухгалтерской (финансовой) отчетности </a:t>
            </a:r>
            <a:r>
              <a:rPr lang="ru-RU" dirty="0" err="1" smtClean="0"/>
              <a:t>аудируемого</a:t>
            </a:r>
            <a:r>
              <a:rPr lang="ru-RU" dirty="0" smtClean="0"/>
              <a:t> лица и соответствии порядка ведения его бухгалтерского учета законодательству Республики Казахстан.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ВАЖНО!!!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836712"/>
            <a:ext cx="8568952" cy="2664296"/>
          </a:xfrm>
        </p:spPr>
        <p:txBody>
          <a:bodyPr/>
          <a:lstStyle/>
          <a:p>
            <a:r>
              <a:rPr lang="ru-RU" b="1" dirty="0" smtClean="0"/>
              <a:t>Достоверность</a:t>
            </a:r>
            <a:r>
              <a:rPr lang="ru-RU" dirty="0" smtClean="0"/>
              <a:t> — степень точности данных финансовой отчетности, которая позволяет пользователям этой отчетности делать правильные выводы о результатах хозяйственной деятельности, финансовом и имущественном положении </a:t>
            </a:r>
            <a:r>
              <a:rPr lang="ru-RU" dirty="0" err="1" smtClean="0"/>
              <a:t>аудируемых</a:t>
            </a:r>
            <a:r>
              <a:rPr lang="ru-RU" dirty="0" smtClean="0"/>
              <a:t> лиц и принимать базирующиеся на этих выводах обоснованные решения.</a:t>
            </a:r>
            <a:endParaRPr lang="ru-RU" dirty="0"/>
          </a:p>
        </p:txBody>
      </p:sp>
      <p:sp>
        <p:nvSpPr>
          <p:cNvPr id="4" name="Содержимое 1"/>
          <p:cNvSpPr txBox="1">
            <a:spLocks/>
          </p:cNvSpPr>
          <p:nvPr/>
        </p:nvSpPr>
        <p:spPr>
          <a:xfrm>
            <a:off x="317550" y="3717032"/>
            <a:ext cx="8430913" cy="25523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Аудитор несет ответственность</a:t>
            </a:r>
            <a:r>
              <a:rPr lang="ru-RU" dirty="0" smtClean="0"/>
              <a:t> за формулировку и выражение мнения о достоверности финансовой (бухгалтерской) отчетности. При этом необходимо учесть, что за подготовку и представление финансовой (бухгалтерской) отчетности несет руководство </a:t>
            </a:r>
            <a:r>
              <a:rPr lang="ru-RU" dirty="0" err="1" smtClean="0"/>
              <a:t>аудируемого</a:t>
            </a:r>
            <a:r>
              <a:rPr lang="ru-RU" dirty="0" smtClean="0"/>
              <a:t> лица. Таким образом, аудит не освобождает руководство организации от ответственности в вопросе финансовой (бухгалтерской) отчетности.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548680"/>
            <a:ext cx="8784976" cy="6048672"/>
          </a:xfrm>
        </p:spPr>
        <p:txBody>
          <a:bodyPr>
            <a:normAutofit/>
          </a:bodyPr>
          <a:lstStyle/>
          <a:p>
            <a:pPr marL="0" indent="0" eaLnBrk="1" hangingPunct="1">
              <a:buFontTx/>
              <a:buNone/>
              <a:defRPr/>
            </a:pPr>
            <a:r>
              <a:rPr lang="ru-RU" altLang="ru-RU" sz="3200" b="1" spc="-1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МСА 700 </a:t>
            </a:r>
            <a:r>
              <a:rPr lang="ru-RU" altLang="ru-RU" sz="3200" b="1" spc="-1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«Аудиторское заключение по финансовой отчетности» включает</a:t>
            </a:r>
            <a:r>
              <a:rPr lang="ru-RU" altLang="ru-RU" sz="3200" b="1" spc="-1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:</a:t>
            </a:r>
          </a:p>
          <a:p>
            <a:pPr marL="0" indent="0" eaLnBrk="1" hangingPunct="1">
              <a:buFontTx/>
              <a:buNone/>
              <a:defRPr/>
            </a:pPr>
            <a:endParaRPr lang="ru-RU" altLang="ru-RU" sz="3200" b="1" spc="-100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введение, </a:t>
            </a:r>
          </a:p>
          <a:p>
            <a:pPr eaLnBrk="1" hangingPunct="1"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элементы аудиторского заключения,</a:t>
            </a:r>
          </a:p>
          <a:p>
            <a:pPr eaLnBrk="1" hangingPunct="1"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аудиторских заключений,</a:t>
            </a:r>
          </a:p>
          <a:p>
            <a:pPr eaLnBrk="1" hangingPunct="1"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обстоятельства, которые могут привести к выражению мнения, отличного от безусловно-положительного.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 должен определить соответствие финансовой отчетности:</a:t>
            </a:r>
          </a:p>
          <a:p>
            <a:pPr eaLnBrk="1" hangingPunct="1"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 международных стандартов финансовой отчетности, национальных стандартов или правил;</a:t>
            </a:r>
          </a:p>
          <a:p>
            <a:pPr eaLnBrk="1" hangingPunct="1"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законодательным требованиям.</a:t>
            </a:r>
          </a:p>
        </p:txBody>
      </p:sp>
    </p:spTree>
    <p:extLst>
      <p:ext uri="{BB962C8B-B14F-4D97-AF65-F5344CB8AC3E}">
        <p14:creationId xmlns:p14="http://schemas.microsoft.com/office/powerpoint/2010/main" val="113650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8229600" cy="838200"/>
          </a:xfrm>
        </p:spPr>
        <p:txBody>
          <a:bodyPr/>
          <a:lstStyle/>
          <a:p>
            <a:pPr eaLnBrk="1" hangingPunct="1"/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Элементы аудиторского заключения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791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800" i="1" dirty="0" smtClean="0">
                <a:latin typeface="Times New Roman" pitchFamily="18" charset="0"/>
                <a:cs typeface="Times New Roman" pitchFamily="18" charset="0"/>
              </a:rPr>
              <a:t>название;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i="1" dirty="0" smtClean="0">
                <a:latin typeface="Times New Roman" pitchFamily="18" charset="0"/>
                <a:cs typeface="Times New Roman" pitchFamily="18" charset="0"/>
              </a:rPr>
              <a:t>адресат;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i="1" dirty="0" smtClean="0">
                <a:latin typeface="Times New Roman" pitchFamily="18" charset="0"/>
                <a:cs typeface="Times New Roman" pitchFamily="18" charset="0"/>
              </a:rPr>
              <a:t>вводный параграф,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в котором содержатся описание проверенной финансовой отчетности, положение об ответственности руководства организации и аудитора;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i="1" dirty="0" smtClean="0">
                <a:latin typeface="Times New Roman" pitchFamily="18" charset="0"/>
                <a:cs typeface="Times New Roman" pitchFamily="18" charset="0"/>
              </a:rPr>
              <a:t>параграф, описывающий объем (характер) аудиторской проверки,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в котором приводятся ссылки на МСА, описание выполненной аудитором работы;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i="1" dirty="0" smtClean="0">
                <a:latin typeface="Times New Roman" pitchFamily="18" charset="0"/>
                <a:cs typeface="Times New Roman" pitchFamily="18" charset="0"/>
              </a:rPr>
              <a:t>параграф, в котором выражено мнение аудитора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о финансовой отчетности;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i="1" dirty="0" smtClean="0">
                <a:latin typeface="Times New Roman" pitchFamily="18" charset="0"/>
                <a:cs typeface="Times New Roman" pitchFamily="18" charset="0"/>
              </a:rPr>
              <a:t>дата выдачи аудиторского заключения;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i="1" dirty="0" smtClean="0">
                <a:latin typeface="Times New Roman" pitchFamily="18" charset="0"/>
                <a:cs typeface="Times New Roman" pitchFamily="18" charset="0"/>
              </a:rPr>
              <a:t>адрес аудитора;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i="1" dirty="0" smtClean="0">
                <a:latin typeface="Times New Roman" pitchFamily="18" charset="0"/>
                <a:cs typeface="Times New Roman" pitchFamily="18" charset="0"/>
              </a:rPr>
              <a:t>подпись аудитора</a:t>
            </a:r>
            <a:r>
              <a:rPr lang="ru-RU" altLang="ru-RU" sz="2000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463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Сведения о субъектах аудита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Сведения об аудиторе</a:t>
            </a:r>
            <a:r>
              <a:rPr lang="ru-RU" dirty="0" smtClean="0"/>
              <a:t> включают в себя: организационно-правовую форму аудиторской организации, ее наименование; место нахождения (адрес); номер, дату свидетельства о государственной регистрации; номер, дату, наименование органа, предоставившего аудиторской организации лицензию на осуществление аудиторской деятельности, срок ее действия; членство в аккредитованном профессиональном аудиторском объединении.</a:t>
            </a:r>
          </a:p>
          <a:p>
            <a:r>
              <a:rPr lang="ru-RU" dirty="0" smtClean="0"/>
              <a:t>К </a:t>
            </a:r>
            <a:r>
              <a:rPr lang="ru-RU" b="1" dirty="0" smtClean="0"/>
              <a:t>сведениям об </a:t>
            </a:r>
            <a:r>
              <a:rPr lang="ru-RU" b="1" dirty="0" err="1" smtClean="0"/>
              <a:t>аудируемом</a:t>
            </a:r>
            <a:r>
              <a:rPr lang="ru-RU" b="1" dirty="0" smtClean="0"/>
              <a:t> лице</a:t>
            </a:r>
            <a:r>
              <a:rPr lang="ru-RU" dirty="0" smtClean="0"/>
              <a:t> относятся: организационно-правовая форма </a:t>
            </a:r>
            <a:r>
              <a:rPr lang="ru-RU" dirty="0" err="1" smtClean="0"/>
              <a:t>аудируемого</a:t>
            </a:r>
            <a:r>
              <a:rPr lang="ru-RU" dirty="0" smtClean="0"/>
              <a:t> лица, его наименование, место нахождения (адрес), номер, дата свидетельства о государственной регистрации.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Вводная часть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Вводная часть</a:t>
            </a:r>
            <a:r>
              <a:rPr lang="ru-RU" dirty="0" smtClean="0"/>
              <a:t> должна содержать </a:t>
            </a:r>
          </a:p>
          <a:p>
            <a:r>
              <a:rPr lang="ru-RU" dirty="0" smtClean="0"/>
              <a:t>сведения о периоде представления информации в финансовой отчетности, </a:t>
            </a:r>
          </a:p>
          <a:p>
            <a:r>
              <a:rPr lang="ru-RU" dirty="0" smtClean="0"/>
              <a:t>составе этой отчетности, </a:t>
            </a:r>
          </a:p>
          <a:p>
            <a:r>
              <a:rPr lang="ru-RU" dirty="0" smtClean="0"/>
              <a:t>разграничении ответственности между аудитором и </a:t>
            </a:r>
            <a:r>
              <a:rPr lang="ru-RU" dirty="0" err="1" smtClean="0"/>
              <a:t>аудируемым</a:t>
            </a:r>
            <a:r>
              <a:rPr lang="ru-RU" dirty="0" smtClean="0"/>
              <a:t> лицом. </a:t>
            </a:r>
          </a:p>
          <a:p>
            <a:r>
              <a:rPr lang="ru-RU" dirty="0" smtClean="0"/>
              <a:t>Ответственность за подготовку финансовой отчетности несет руководство </a:t>
            </a:r>
            <a:r>
              <a:rPr lang="ru-RU" dirty="0" err="1" smtClean="0"/>
              <a:t>аудируемого</a:t>
            </a:r>
            <a:r>
              <a:rPr lang="ru-RU" dirty="0" smtClean="0"/>
              <a:t> лица. </a:t>
            </a:r>
          </a:p>
          <a:p>
            <a:r>
              <a:rPr lang="ru-RU" dirty="0" smtClean="0"/>
              <a:t>Аудитор отвечает за выражение профессионального мнения о степени достоверности финансовой отчетности во всех существенных отношениях и соответствии порядка ведения бухгалтерского учета законодательству Республики Казахстан.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Объем аудиторской проверки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тестирование и анализ аудиторских доказательств, подтверждающих суммы и сведения в финансовой отчетности;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определение принципов бухгалтерского учета, используемых при подготовке финансовой отчетности;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исследование существенных учетных оценок, сделанных руководством при подготовке финансовой отчетности;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оценка общего представления финансовой отчетности.</a:t>
            </a:r>
          </a:p>
        </p:txBody>
      </p:sp>
    </p:spTree>
    <p:extLst>
      <p:ext uri="{BB962C8B-B14F-4D97-AF65-F5344CB8AC3E}">
        <p14:creationId xmlns:p14="http://schemas.microsoft.com/office/powerpoint/2010/main" val="421506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Заключительная часть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Часть, содержащая мнение аудитора</a:t>
            </a:r>
            <a:r>
              <a:rPr lang="ru-RU" dirty="0" smtClean="0"/>
              <a:t>, раскрывает в установленной форме профессиональное мнение аудитора о степени достоверности </a:t>
            </a:r>
            <a:r>
              <a:rPr lang="ru-RU" dirty="0" err="1" smtClean="0"/>
              <a:t>проаудированной</a:t>
            </a:r>
            <a:r>
              <a:rPr lang="ru-RU" dirty="0" smtClean="0"/>
              <a:t> финансовой (бухгалтерской) отчетности.</a:t>
            </a:r>
          </a:p>
          <a:p>
            <a:r>
              <a:rPr lang="ru-RU" b="1" dirty="0" smtClean="0"/>
              <a:t>Датой аудиторского заключения</a:t>
            </a:r>
            <a:r>
              <a:rPr lang="ru-RU" dirty="0" smtClean="0"/>
              <a:t> является дата окончания аудита, так как аудитор несет ответственность за выражение мнения о достоверности показателей в финансовой отчетности на момент проведения проверки. По другим операциям, которые могут иметь место после окончания аудита, аудитор ответственности не несет.</a:t>
            </a:r>
          </a:p>
          <a:p>
            <a:r>
              <a:rPr lang="ru-RU" dirty="0" smtClean="0"/>
              <a:t>Аудиторское заключение должно содержать </a:t>
            </a:r>
            <a:r>
              <a:rPr lang="ru-RU" b="1" dirty="0" smtClean="0"/>
              <a:t>подписи</a:t>
            </a:r>
            <a:r>
              <a:rPr lang="ru-RU" dirty="0" smtClean="0"/>
              <a:t> следующих лиц:</a:t>
            </a:r>
          </a:p>
          <a:p>
            <a:r>
              <a:rPr lang="ru-RU" dirty="0" smtClean="0"/>
              <a:t>руководителя аудиторской организации или иного уполномоченного лица;</a:t>
            </a:r>
          </a:p>
          <a:p>
            <a:r>
              <a:rPr lang="ru-RU" dirty="0" smtClean="0"/>
              <a:t>руководителя аудиторской проверки с указанием номера, типа квалификационного аттестата и срока его действия.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Виды аудиторских заключений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Безоговорочно положительное аудиторское заключение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268760"/>
            <a:ext cx="8640960" cy="3240360"/>
          </a:xfrm>
        </p:spPr>
        <p:txBody>
          <a:bodyPr>
            <a:noAutofit/>
          </a:bodyPr>
          <a:lstStyle/>
          <a:p>
            <a:r>
              <a:rPr lang="ru-RU" sz="1800" dirty="0" smtClean="0"/>
              <a:t>Безоговорочно положительное заключение готовится, когда </a:t>
            </a:r>
            <a:r>
              <a:rPr lang="ru-RU" sz="1800" b="1" dirty="0" smtClean="0"/>
              <a:t>аудитор приходит к мнению о том, что финансовая отчетность дает достоверное представление о финансовом положении и результатах финансово-хозяйственной деятельности </a:t>
            </a:r>
            <a:r>
              <a:rPr lang="ru-RU" sz="1800" b="1" dirty="0" err="1" smtClean="0"/>
              <a:t>аудируемого</a:t>
            </a:r>
            <a:r>
              <a:rPr lang="ru-RU" sz="1800" b="1" dirty="0" smtClean="0"/>
              <a:t> лица</a:t>
            </a:r>
            <a:r>
              <a:rPr lang="ru-RU" sz="1800" dirty="0" smtClean="0"/>
              <a:t> в соответствии с установленными принципами и методами ведения бухгалтерского учета и подготовки финансовой отчетности в соответствии с требованиями законодательства Республики Казахстан.</a:t>
            </a:r>
          </a:p>
          <a:p>
            <a:r>
              <a:rPr lang="ru-RU" sz="1800" dirty="0" smtClean="0"/>
              <a:t>Аудитор может отказаться выразить безоговорочно положительное мнение, если существует хотя бы одно из следующих обстоятельств и в соответствии с мнением аудитора это обстоятельство оказывает или может оказать существенное влияние на достоверность финансовой (бухгалтерской) отчетности:</a:t>
            </a:r>
          </a:p>
          <a:p>
            <a:r>
              <a:rPr lang="ru-RU" sz="1800" dirty="0" smtClean="0"/>
              <a:t>имеется ограничение объема работы аудитора;</a:t>
            </a:r>
          </a:p>
          <a:p>
            <a:r>
              <a:rPr lang="ru-RU" sz="1800" dirty="0" smtClean="0"/>
              <a:t>имеется разногласие с руководством относительно:</a:t>
            </a:r>
          </a:p>
          <a:p>
            <a:pPr lvl="1"/>
            <a:r>
              <a:rPr lang="ru-RU" sz="1600" dirty="0" smtClean="0"/>
              <a:t>допустимости выбранной учетной политики;</a:t>
            </a:r>
          </a:p>
          <a:p>
            <a:pPr lvl="1"/>
            <a:r>
              <a:rPr lang="ru-RU" sz="1600" dirty="0" smtClean="0"/>
              <a:t>метода ее применения;</a:t>
            </a:r>
          </a:p>
          <a:p>
            <a:pPr lvl="1"/>
            <a:r>
              <a:rPr lang="ru-RU" sz="1600" dirty="0" smtClean="0"/>
              <a:t>адекватности раскрытия информации в финансовой (бухгалтерской) отчетности.</a:t>
            </a:r>
          </a:p>
          <a:p>
            <a:r>
              <a:rPr lang="ru-RU" sz="1800" dirty="0" smtClean="0"/>
              <a:t>Подобные обстоятельства могут привести к модификации аудиторского заключения.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Модифицированное аудиторское заключение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196752"/>
            <a:ext cx="8712968" cy="5544616"/>
          </a:xfrm>
        </p:spPr>
        <p:txBody>
          <a:bodyPr>
            <a:noAutofit/>
          </a:bodyPr>
          <a:lstStyle/>
          <a:p>
            <a:r>
              <a:rPr lang="ru-RU" sz="1700" dirty="0" smtClean="0"/>
              <a:t>Модифицированное аудиторское заключение выдается, если </a:t>
            </a:r>
            <a:r>
              <a:rPr lang="ru-RU" sz="1700" b="1" dirty="0" smtClean="0"/>
              <a:t>возникли факторы</a:t>
            </a:r>
            <a:r>
              <a:rPr lang="ru-RU" sz="1700" dirty="0" smtClean="0"/>
              <a:t>:</a:t>
            </a:r>
          </a:p>
          <a:p>
            <a:r>
              <a:rPr lang="ru-RU" sz="1700" dirty="0" smtClean="0"/>
              <a:t>не влияющие на аудиторское мнение, но </a:t>
            </a:r>
            <a:r>
              <a:rPr lang="ru-RU" sz="1700" b="1" dirty="0" smtClean="0"/>
              <a:t>описываемые в аудиторском заключении для привлечения внимания пользователей к какой- либо ситуации</a:t>
            </a:r>
            <a:r>
              <a:rPr lang="ru-RU" sz="1700" dirty="0" smtClean="0"/>
              <a:t>, сложившейся у </a:t>
            </a:r>
            <a:r>
              <a:rPr lang="ru-RU" sz="1700" dirty="0" err="1" smtClean="0"/>
              <a:t>аудируемого</a:t>
            </a:r>
            <a:r>
              <a:rPr lang="ru-RU" sz="1700" dirty="0" smtClean="0"/>
              <a:t> лица и раскрытой в финансовой отчетности;</a:t>
            </a:r>
          </a:p>
          <a:p>
            <a:r>
              <a:rPr lang="ru-RU" sz="1700" dirty="0" smtClean="0"/>
              <a:t>влияющие на аудиторское мнение, </a:t>
            </a:r>
            <a:r>
              <a:rPr lang="ru-RU" sz="1700" b="1" dirty="0" smtClean="0"/>
              <a:t>которые могут привести к мнению с оговоркой</a:t>
            </a:r>
            <a:r>
              <a:rPr lang="ru-RU" sz="1700" dirty="0" smtClean="0"/>
              <a:t>, отказу от выражения мнения или отрицательному мнению.</a:t>
            </a:r>
          </a:p>
          <a:p>
            <a:r>
              <a:rPr lang="ru-RU" sz="1700" dirty="0" smtClean="0"/>
              <a:t>Модифицированное аудиторское заключение с факторами, влияющими на мнение аудитора, может быть с оговоркой, отказом от выражения мнения, отрицательным мнением. В любом случае в отдельном параграфе заключения должны быть раскрыты причины его выдачи.</a:t>
            </a:r>
          </a:p>
          <a:p>
            <a:r>
              <a:rPr lang="ru-RU" sz="1700" dirty="0" smtClean="0"/>
              <a:t>Аудитор модифицирует заключение с факторами, влияющими на мнение аудитора, если имеется хотя бы одно из обстоятельств: ,</a:t>
            </a:r>
          </a:p>
          <a:p>
            <a:r>
              <a:rPr lang="ru-RU" sz="1700" b="1" dirty="0" smtClean="0"/>
              <a:t>ограничение объема аудита</a:t>
            </a:r>
            <a:r>
              <a:rPr lang="ru-RU" sz="1700" dirty="0" smtClean="0"/>
              <a:t> — может привести к мнению с оговоркой или отказу от выражения мнения;</a:t>
            </a:r>
          </a:p>
          <a:p>
            <a:r>
              <a:rPr lang="ru-RU" sz="1700" b="1" dirty="0" smtClean="0"/>
              <a:t>разногласие с руководством </a:t>
            </a:r>
            <a:r>
              <a:rPr lang="ru-RU" sz="1700" b="1" dirty="0" err="1" smtClean="0"/>
              <a:t>аудируемого</a:t>
            </a:r>
            <a:r>
              <a:rPr lang="ru-RU" sz="1700" b="1" dirty="0" smtClean="0"/>
              <a:t> лица</a:t>
            </a:r>
            <a:r>
              <a:rPr lang="ru-RU" sz="1700" dirty="0" smtClean="0"/>
              <a:t> относительно допустимости выбранной учетной политики, метода ее применения, адекватности раскрытия информации в финансовой отчетности – влечет за собой выражение мнения с оговоркой или отрицательное мнение.</a:t>
            </a:r>
          </a:p>
          <a:p>
            <a:endParaRPr lang="ru-RU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C:\Users\111\Desktop\LWE0ZjY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0"/>
            <a:ext cx="3325813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7760385"/>
              </p:ext>
            </p:extLst>
          </p:nvPr>
        </p:nvGraphicFramePr>
        <p:xfrm>
          <a:off x="838200" y="2060848"/>
          <a:ext cx="7620000" cy="4111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60648"/>
            <a:ext cx="9252520" cy="519336"/>
          </a:xfrm>
        </p:spPr>
        <p:txBody>
          <a:bodyPr>
            <a:noAutofit/>
          </a:bodyPr>
          <a:lstStyle/>
          <a:p>
            <a:r>
              <a:rPr lang="ru-RU" sz="3500" b="1" dirty="0" smtClean="0"/>
              <a:t>Описание видов аудиторских заключений</a:t>
            </a:r>
            <a:endParaRPr lang="ru-RU" sz="3500" b="1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496" y="836712"/>
            <a:ext cx="9108504" cy="5544616"/>
          </a:xfrm>
        </p:spPr>
        <p:txBody>
          <a:bodyPr>
            <a:noAutofit/>
          </a:bodyPr>
          <a:lstStyle/>
          <a:p>
            <a:r>
              <a:rPr lang="ru-RU" sz="1500" b="1" dirty="0" smtClean="0">
                <a:solidFill>
                  <a:srgbClr val="002060"/>
                </a:solidFill>
              </a:rPr>
              <a:t>Мнение с оговоркой</a:t>
            </a:r>
            <a:r>
              <a:rPr lang="ru-RU" sz="1500" dirty="0" smtClean="0"/>
              <a:t> должно быть выражено в том случае, когда аудитор приходит к выводу о том, что </a:t>
            </a:r>
            <a:r>
              <a:rPr lang="ru-RU" sz="1500" b="1" dirty="0" smtClean="0"/>
              <a:t>невозможно выразить безоговорочно положительное мнение</a:t>
            </a:r>
            <a:r>
              <a:rPr lang="ru-RU" sz="1500" dirty="0" smtClean="0"/>
              <a:t>, но влияние разногласий с руководством </a:t>
            </a:r>
            <a:r>
              <a:rPr lang="ru-RU" sz="1500" dirty="0" err="1" smtClean="0"/>
              <a:t>аудируемого</a:t>
            </a:r>
            <a:r>
              <a:rPr lang="ru-RU" sz="1500" dirty="0" smtClean="0"/>
              <a:t> лица или ограничение объема аудита не настолько существенно и глубоко, чтобы выразить отрицательное мнение или отказаться от выражения мнения. </a:t>
            </a:r>
            <a:endParaRPr lang="ru-RU" sz="1500" dirty="0"/>
          </a:p>
          <a:p>
            <a:pPr marL="0" indent="0">
              <a:buNone/>
            </a:pPr>
            <a:r>
              <a:rPr lang="ru-RU" sz="1500" dirty="0" smtClean="0"/>
              <a:t>Оно должно содержать формулировку. «За исключением обстоятельств...».</a:t>
            </a:r>
          </a:p>
          <a:p>
            <a:r>
              <a:rPr lang="ru-RU" sz="1500" b="1" dirty="0">
                <a:solidFill>
                  <a:srgbClr val="002060"/>
                </a:solidFill>
              </a:rPr>
              <a:t>Отказ от выражения мнения</a:t>
            </a:r>
            <a:r>
              <a:rPr lang="ru-RU" sz="1500" dirty="0" smtClean="0"/>
              <a:t> имеет место в тех случаях, когда </a:t>
            </a:r>
            <a:r>
              <a:rPr lang="ru-RU" sz="1500" b="1" dirty="0" smtClean="0"/>
              <a:t>ограничение объема аудита</a:t>
            </a:r>
            <a:r>
              <a:rPr lang="ru-RU" sz="1500" dirty="0" smtClean="0"/>
              <a:t> настолько существенно и глубоко, что аудитор не может получить достаточные доказательства и, следовательно, не в состоянии выразить мнение о достоверности финансовой отчетности.</a:t>
            </a:r>
          </a:p>
          <a:p>
            <a:endParaRPr lang="ru-RU" sz="300" dirty="0" smtClean="0"/>
          </a:p>
          <a:p>
            <a:r>
              <a:rPr lang="ru-RU" sz="1500" b="1" dirty="0">
                <a:solidFill>
                  <a:srgbClr val="002060"/>
                </a:solidFill>
              </a:rPr>
              <a:t>Отрицательное мнение</a:t>
            </a:r>
            <a:r>
              <a:rPr lang="ru-RU" sz="1500" dirty="0" smtClean="0"/>
              <a:t> следует выражать только тогда, когда влияние какого-либо </a:t>
            </a:r>
            <a:r>
              <a:rPr lang="ru-RU" sz="1500" b="1" dirty="0" smtClean="0"/>
              <a:t>разногласия с руководством </a:t>
            </a:r>
            <a:r>
              <a:rPr lang="ru-RU" sz="1500" b="1" dirty="0" err="1" smtClean="0"/>
              <a:t>аудируемого</a:t>
            </a:r>
            <a:r>
              <a:rPr lang="ru-RU" sz="1500" b="1" dirty="0" smtClean="0"/>
              <a:t> лица</a:t>
            </a:r>
            <a:r>
              <a:rPr lang="ru-RU" sz="1500" dirty="0" smtClean="0"/>
              <a:t> настолько существенно для финансовой отчетности, что аудитор приходит к выводу, что внесение оговорки не является адекватным для того, чтобы раскрыть вводящий в заблуждение или неполный характер финансовой отчетности. </a:t>
            </a:r>
          </a:p>
          <a:p>
            <a:r>
              <a:rPr lang="ru-RU" sz="1500" dirty="0" smtClean="0"/>
              <a:t>В этом случае используется формулировка: «По нашему мнению, вследствие влияния указанных обстоятельств финансовая отчетность организации "YYY" недостоверно отражает финансовое положение на 31 декабря 20__ г. и результаты финансово-хозяйственной деятельности за период с 1 января по 31 декабря 20__ г. включительно».</a:t>
            </a:r>
          </a:p>
          <a:p>
            <a:endParaRPr lang="ru-RU" sz="300" dirty="0" smtClean="0"/>
          </a:p>
          <a:p>
            <a:r>
              <a:rPr lang="ru-RU" sz="1500" b="1" dirty="0">
                <a:solidFill>
                  <a:srgbClr val="002060"/>
                </a:solidFill>
              </a:rPr>
              <a:t>Ложное аудиторское </a:t>
            </a:r>
            <a:r>
              <a:rPr lang="ru-RU" sz="1500" b="1" dirty="0" smtClean="0">
                <a:solidFill>
                  <a:srgbClr val="002060"/>
                </a:solidFill>
              </a:rPr>
              <a:t>заключение</a:t>
            </a:r>
            <a:r>
              <a:rPr lang="ru-RU" sz="1500" dirty="0"/>
              <a:t> </a:t>
            </a:r>
            <a:r>
              <a:rPr lang="ru-RU" sz="1500" dirty="0" smtClean="0"/>
              <a:t>– это аудиторское заключение, составленное без проведения аудиторской проверки или по результатам проверки, но явно противоречащее содержанию документов, представленных для аудиторской проверки и рассмотренных аудитором в ходе проверки. </a:t>
            </a:r>
          </a:p>
          <a:p>
            <a:r>
              <a:rPr lang="ru-RU" sz="1500" dirty="0" smtClean="0"/>
              <a:t>Аудиторское заключение может быть признано заведомо ложным только по решению</a:t>
            </a:r>
            <a:r>
              <a:rPr lang="ru-RU" sz="1600" dirty="0" smtClean="0"/>
              <a:t> </a:t>
            </a:r>
            <a:r>
              <a:rPr lang="ru-RU" sz="1500" dirty="0" smtClean="0"/>
              <a:t>суда.</a:t>
            </a:r>
            <a:endParaRPr lang="ru-RU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111\Desktop\5_powiekszenie.jpg"/>
          <p:cNvPicPr>
            <a:picLocks noChangeAspect="1" noChangeArrowheads="1"/>
          </p:cNvPicPr>
          <p:nvPr/>
        </p:nvPicPr>
        <p:blipFill rotWithShape="1">
          <a:blip r:embed="rId2" cstate="print"/>
          <a:srcRect l="7182" t="11362" r="5388" b="5551"/>
          <a:stretch/>
        </p:blipFill>
        <p:spPr bwMode="auto">
          <a:xfrm>
            <a:off x="6184764" y="4028972"/>
            <a:ext cx="2995748" cy="2856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177535" cy="5904656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000" i="1" dirty="0" smtClean="0">
                <a:solidFill>
                  <a:srgbClr val="FF0000"/>
                </a:solidFill>
              </a:rPr>
              <a:t>Прежде чем приступать к формированию мнения, аудитор должен убедиться:  </a:t>
            </a:r>
            <a:br>
              <a:rPr lang="ru-RU" sz="2000" i="1" dirty="0" smtClean="0">
                <a:solidFill>
                  <a:srgbClr val="FF0000"/>
                </a:solidFill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>
                <a:solidFill>
                  <a:schemeClr val="tx2"/>
                </a:solidFill>
              </a:rPr>
              <a:t>- </a:t>
            </a:r>
            <a:r>
              <a:rPr lang="ru-RU" sz="2000" b="1" dirty="0" smtClean="0">
                <a:solidFill>
                  <a:schemeClr val="tx1"/>
                </a:solidFill>
              </a:rPr>
              <a:t>достигнута  ли в ходе аудита достаточная уверенность в том, что бухгалтерская (финансовая) отчетность </a:t>
            </a:r>
            <a:r>
              <a:rPr lang="ru-RU" sz="2000" b="1" dirty="0" err="1" smtClean="0">
                <a:solidFill>
                  <a:schemeClr val="tx1"/>
                </a:solidFill>
              </a:rPr>
              <a:t>аудируемого</a:t>
            </a:r>
            <a:r>
              <a:rPr lang="ru-RU" sz="2000" b="1" dirty="0" smtClean="0">
                <a:solidFill>
                  <a:schemeClr val="tx1"/>
                </a:solidFill>
              </a:rPr>
              <a:t> лица в целом не содержит существенных различий между тем, как объекты учета отражены </a:t>
            </a:r>
            <a:r>
              <a:rPr lang="ru-RU" sz="2000" b="1" dirty="0" err="1" smtClean="0">
                <a:solidFill>
                  <a:schemeClr val="tx1"/>
                </a:solidFill>
              </a:rPr>
              <a:t>аудируемым</a:t>
            </a:r>
            <a:r>
              <a:rPr lang="ru-RU" sz="2000" b="1" dirty="0" smtClean="0">
                <a:solidFill>
                  <a:schemeClr val="tx1"/>
                </a:solidFill>
              </a:rPr>
              <a:t> лицом в бухгалтерской отчетности с точки зрения оценки, классификации этих объектов или раскрытия информации о них</a:t>
            </a:r>
            <a:r>
              <a:rPr lang="ru-RU" sz="1100" b="1" dirty="0" smtClean="0">
                <a:solidFill>
                  <a:schemeClr val="tx1"/>
                </a:solidFill>
              </a:rPr>
              <a:t/>
            </a:r>
            <a:br>
              <a:rPr lang="ru-RU" sz="1100" b="1" dirty="0" smtClean="0">
                <a:solidFill>
                  <a:schemeClr val="tx1"/>
                </a:solidFill>
              </a:rPr>
            </a:br>
            <a:r>
              <a:rPr lang="ru-RU" sz="1100" b="1" dirty="0" smtClean="0">
                <a:solidFill>
                  <a:schemeClr val="tx1"/>
                </a:solidFill>
              </a:rPr>
              <a:t/>
            </a:r>
            <a:br>
              <a:rPr lang="ru-RU" sz="11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- и тем, как эти объекты должны быть отражены в соответствии с установленными правилами составления бухгалтерской отчетности.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 На суждение аудитора в данном вопросе 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влияет оценка неисправленных искажений 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в бухгалтерской отчетности </a:t>
            </a:r>
            <a:r>
              <a:rPr lang="ru-RU" sz="2000" dirty="0" smtClean="0">
                <a:solidFill>
                  <a:schemeClr val="tx1"/>
                </a:solidFill>
              </a:rPr>
              <a:t>(при наличии).</a:t>
            </a:r>
            <a:br>
              <a:rPr lang="ru-RU" sz="2000" dirty="0" smtClean="0">
                <a:solidFill>
                  <a:schemeClr val="tx1"/>
                </a:solidFill>
              </a:rPr>
            </a:br>
            <a:endParaRPr lang="ru-RU" sz="2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627784" y="413784"/>
            <a:ext cx="5643602" cy="11430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defTabSz="1217510">
              <a:defRPr/>
            </a:pPr>
            <a:r>
              <a:rPr lang="ru-RU" sz="2400" dirty="0">
                <a:solidFill>
                  <a:srgbClr val="002060"/>
                </a:solidFill>
              </a:rPr>
              <a:t>Аудитор должен модифицировать аудиторское мнение в случае, когда: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14375" y="1714500"/>
            <a:ext cx="6643688" cy="207168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217510">
              <a:defRPr/>
            </a:pPr>
            <a:r>
              <a:rPr lang="ru-RU" dirty="0"/>
              <a:t>аудитор приходит к основанному на полученных аудиторских доказательствах выводу о том, что бухгалтерская отчетность в целом содержит существенные искажения;</a:t>
            </a:r>
          </a:p>
          <a:p>
            <a:pPr algn="ctr" defTabSz="1217510">
              <a:defRPr/>
            </a:pP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85813" y="3857625"/>
            <a:ext cx="6643687" cy="207168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217510">
              <a:defRPr/>
            </a:pPr>
            <a:r>
              <a:rPr lang="ru-RU" dirty="0"/>
              <a:t>у аудитора отсутствует возможность получения достаточных надлежащих аудиторских доказательств того, что бухгалтерская отчетность в целом не содержит существенных искажений.</a:t>
            </a:r>
          </a:p>
        </p:txBody>
      </p:sp>
      <p:sp>
        <p:nvSpPr>
          <p:cNvPr id="17" name="Стрелка вправо 16">
            <a:hlinkClick r:id="rId2" action="ppaction://hlinksldjump"/>
          </p:cNvPr>
          <p:cNvSpPr/>
          <p:nvPr/>
        </p:nvSpPr>
        <p:spPr>
          <a:xfrm>
            <a:off x="6572250" y="3214688"/>
            <a:ext cx="714375" cy="57150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1217510">
              <a:defRPr/>
            </a:pPr>
            <a:endParaRPr lang="ru-RU"/>
          </a:p>
        </p:txBody>
      </p:sp>
      <p:sp>
        <p:nvSpPr>
          <p:cNvPr id="18" name="Стрелка вправо 17">
            <a:hlinkClick r:id="rId3" action="ppaction://hlinksldjump"/>
          </p:cNvPr>
          <p:cNvSpPr/>
          <p:nvPr/>
        </p:nvSpPr>
        <p:spPr>
          <a:xfrm>
            <a:off x="6715125" y="5286375"/>
            <a:ext cx="714375" cy="57150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1217510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ru-RU" sz="2800" dirty="0" smtClean="0">
                <a:solidFill>
                  <a:srgbClr val="002060"/>
                </a:solidFill>
              </a:rPr>
              <a:t>Существенные искажения бухгалтерской финансовой отчетности могут быть связаны</a:t>
            </a:r>
          </a:p>
        </p:txBody>
      </p:sp>
      <p:sp>
        <p:nvSpPr>
          <p:cNvPr id="12292" name="Содержимое 6"/>
          <p:cNvSpPr>
            <a:spLocks noGrp="1"/>
          </p:cNvSpPr>
          <p:nvPr>
            <p:ph sz="half" idx="1"/>
          </p:nvPr>
        </p:nvSpPr>
        <p:spPr>
          <a:xfrm>
            <a:off x="357188" y="2571750"/>
            <a:ext cx="3776662" cy="1457325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Arial" charset="0"/>
              <a:buNone/>
            </a:pPr>
            <a:r>
              <a:rPr lang="ru-RU" dirty="0" smtClean="0"/>
              <a:t>    С принятой </a:t>
            </a:r>
            <a:r>
              <a:rPr lang="ru-RU" dirty="0" err="1" smtClean="0"/>
              <a:t>аудируемым</a:t>
            </a:r>
            <a:r>
              <a:rPr lang="ru-RU" dirty="0" smtClean="0"/>
              <a:t> лицом учетной политики</a:t>
            </a:r>
          </a:p>
          <a:p>
            <a:pPr eaLnBrk="1" hangingPunct="1">
              <a:buFont typeface="Arial" charset="0"/>
              <a:buNone/>
            </a:pPr>
            <a:endParaRPr lang="ru-RU" dirty="0" smtClean="0"/>
          </a:p>
        </p:txBody>
      </p:sp>
      <p:sp>
        <p:nvSpPr>
          <p:cNvPr id="13" name="Содержимое 6"/>
          <p:cNvSpPr>
            <a:spLocks noGrp="1"/>
          </p:cNvSpPr>
          <p:nvPr>
            <p:ph sz="half" idx="2"/>
          </p:nvPr>
        </p:nvSpPr>
        <p:spPr>
          <a:xfrm>
            <a:off x="2411760" y="3739245"/>
            <a:ext cx="3848100" cy="1743075"/>
          </a:xfrm>
        </p:spPr>
        <p:txBody>
          <a:bodyPr>
            <a:normAutofit fontScale="85000" lnSpcReduction="10000"/>
          </a:bodyPr>
          <a:lstStyle/>
          <a:p>
            <a:pPr marL="303187" indent="-303187" defTabSz="1217510" eaLnBrk="1" hangingPunct="1">
              <a:spcBef>
                <a:spcPts val="1862"/>
              </a:spcBef>
              <a:buFont typeface="Arial" charset="0"/>
              <a:buNone/>
              <a:defRPr/>
            </a:pPr>
            <a:r>
              <a:rPr lang="ru-RU" dirty="0" smtClean="0"/>
              <a:t>    С тем , каким образом реализована принятая аудируемым лицом учетная политика</a:t>
            </a:r>
            <a:endParaRPr lang="ru-RU" dirty="0"/>
          </a:p>
        </p:txBody>
      </p:sp>
      <p:sp>
        <p:nvSpPr>
          <p:cNvPr id="16" name="Содержимое 6"/>
          <p:cNvSpPr>
            <a:spLocks noGrp="1"/>
          </p:cNvSpPr>
          <p:nvPr>
            <p:ph sz="half" idx="4294967295"/>
          </p:nvPr>
        </p:nvSpPr>
        <p:spPr>
          <a:xfrm>
            <a:off x="5940152" y="2356772"/>
            <a:ext cx="3286125" cy="1863725"/>
          </a:xfrm>
        </p:spPr>
        <p:txBody>
          <a:bodyPr>
            <a:noAutofit/>
          </a:bodyPr>
          <a:lstStyle/>
          <a:p>
            <a:pPr marL="303187" indent="-303187" defTabSz="1217510" eaLnBrk="1" hangingPunct="1">
              <a:lnSpc>
                <a:spcPct val="12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ru-RU" sz="1400" dirty="0" smtClean="0"/>
              <a:t>    </a:t>
            </a:r>
            <a:r>
              <a:rPr lang="ru-RU" sz="2000" dirty="0" smtClean="0"/>
              <a:t>С уместностью,</a:t>
            </a:r>
          </a:p>
          <a:p>
            <a:pPr marL="303187" indent="-303187" defTabSz="1217510" eaLnBrk="1" hangingPunct="1">
              <a:lnSpc>
                <a:spcPct val="12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ru-RU" sz="2000" dirty="0" smtClean="0"/>
              <a:t>	правильностью и полнотой раскрытия информации в бухгалтерской отчетности</a:t>
            </a:r>
            <a:endParaRPr lang="ru-RU" sz="20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 rot="5400000">
            <a:off x="750094" y="1893094"/>
            <a:ext cx="857250" cy="214312"/>
          </a:xfrm>
          <a:prstGeom prst="straightConnector1">
            <a:avLst/>
          </a:prstGeom>
          <a:ln w="127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3355975" y="2571750"/>
            <a:ext cx="2287588" cy="1588"/>
          </a:xfrm>
          <a:prstGeom prst="straightConnector1">
            <a:avLst/>
          </a:prstGeom>
          <a:ln w="127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072313" y="1357313"/>
            <a:ext cx="668039" cy="991567"/>
          </a:xfrm>
          <a:prstGeom prst="straightConnector1">
            <a:avLst/>
          </a:prstGeom>
          <a:ln w="127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трелка вправо 16">
            <a:hlinkClick r:id="rId2" action="ppaction://hlinksldjump"/>
          </p:cNvPr>
          <p:cNvSpPr/>
          <p:nvPr/>
        </p:nvSpPr>
        <p:spPr>
          <a:xfrm>
            <a:off x="3553301" y="3178968"/>
            <a:ext cx="500063" cy="500063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7510">
              <a:defRPr/>
            </a:pPr>
            <a:endParaRPr lang="ru-RU"/>
          </a:p>
        </p:txBody>
      </p:sp>
      <p:sp>
        <p:nvSpPr>
          <p:cNvPr id="18" name="Стрелка вправо 17">
            <a:hlinkClick r:id="rId3" action="ppaction://hlinksldjump"/>
          </p:cNvPr>
          <p:cNvSpPr/>
          <p:nvPr/>
        </p:nvSpPr>
        <p:spPr>
          <a:xfrm>
            <a:off x="4250532" y="5273205"/>
            <a:ext cx="500062" cy="500063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7510">
              <a:defRPr/>
            </a:pPr>
            <a:endParaRPr lang="ru-RU"/>
          </a:p>
        </p:txBody>
      </p:sp>
      <p:sp>
        <p:nvSpPr>
          <p:cNvPr id="19" name="Стрелка вправо 18">
            <a:hlinkClick r:id="rId4" action="ppaction://hlinksldjump"/>
          </p:cNvPr>
          <p:cNvSpPr/>
          <p:nvPr/>
        </p:nvSpPr>
        <p:spPr>
          <a:xfrm>
            <a:off x="8233738" y="4144516"/>
            <a:ext cx="428625" cy="571500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7510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785812" y="404664"/>
            <a:ext cx="7530603" cy="1296144"/>
          </a:xfrm>
        </p:spPr>
        <p:txBody>
          <a:bodyPr/>
          <a:lstStyle/>
          <a:p>
            <a:pPr algn="ctr" eaLnBrk="1" hangingPunct="1"/>
            <a:r>
              <a:rPr lang="ru-RU" sz="2000" b="1" dirty="0" smtClean="0">
                <a:solidFill>
                  <a:schemeClr val="tx1"/>
                </a:solidFill>
              </a:rPr>
              <a:t>Существенное искажение бухгалтерской отчетности, связанное с принятой </a:t>
            </a:r>
            <a:r>
              <a:rPr lang="ru-RU" sz="2000" b="1" dirty="0" err="1" smtClean="0">
                <a:solidFill>
                  <a:schemeClr val="tx1"/>
                </a:solidFill>
              </a:rPr>
              <a:t>аудируемым</a:t>
            </a:r>
            <a:r>
              <a:rPr lang="ru-RU" sz="2000" b="1" dirty="0" smtClean="0">
                <a:solidFill>
                  <a:schemeClr val="tx1"/>
                </a:solidFill>
              </a:rPr>
              <a:t> лицом учетной политикой, может возникнуть:</a:t>
            </a:r>
            <a:endParaRPr lang="ru-RU" b="1" dirty="0" smtClean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3" y="2000250"/>
            <a:ext cx="8208912" cy="45005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defTabSz="1217510">
              <a:defRPr/>
            </a:pPr>
            <a:r>
              <a:rPr lang="ru-RU" sz="2000" dirty="0">
                <a:solidFill>
                  <a:schemeClr val="bg1"/>
                </a:solidFill>
              </a:rPr>
              <a:t>а) в случае, когда выбранная учетная политика не соответствует требованиям установленных правил составления бухгалтерской </a:t>
            </a:r>
            <a:r>
              <a:rPr lang="ru-RU" sz="2000" dirty="0" smtClean="0">
                <a:solidFill>
                  <a:schemeClr val="bg1"/>
                </a:solidFill>
              </a:rPr>
              <a:t>отчетности, </a:t>
            </a:r>
            <a:r>
              <a:rPr lang="ru-RU" sz="2000" dirty="0">
                <a:solidFill>
                  <a:schemeClr val="bg1"/>
                </a:solidFill>
              </a:rPr>
              <a:t>или </a:t>
            </a:r>
            <a:r>
              <a:rPr lang="ru-RU" sz="2000" dirty="0" err="1">
                <a:solidFill>
                  <a:schemeClr val="bg1"/>
                </a:solidFill>
              </a:rPr>
              <a:t>аудируемое</a:t>
            </a:r>
            <a:r>
              <a:rPr lang="ru-RU" sz="2000" dirty="0">
                <a:solidFill>
                  <a:schemeClr val="bg1"/>
                </a:solidFill>
              </a:rPr>
              <a:t> лицо внесло изменение в учетную политику, но при этом не выполнило установленный порядок отражения в бухгалтерском учете и раскрытия в бухгалтерской отчетности изменений учетной политики</a:t>
            </a:r>
            <a:r>
              <a:rPr lang="ru-RU" sz="2000" dirty="0" smtClean="0">
                <a:solidFill>
                  <a:schemeClr val="bg1"/>
                </a:solidFill>
              </a:rPr>
              <a:t>;</a:t>
            </a:r>
          </a:p>
          <a:p>
            <a:pPr defTabSz="1217510">
              <a:defRPr/>
            </a:pPr>
            <a:endParaRPr lang="ru-RU" sz="2000" dirty="0">
              <a:solidFill>
                <a:schemeClr val="bg1"/>
              </a:solidFill>
            </a:endParaRPr>
          </a:p>
          <a:p>
            <a:pPr defTabSz="1217510">
              <a:defRPr/>
            </a:pPr>
            <a:r>
              <a:rPr lang="ru-RU" sz="2000" dirty="0">
                <a:solidFill>
                  <a:schemeClr val="bg1"/>
                </a:solidFill>
              </a:rPr>
              <a:t>б) в случае, когда бухгалтерская отчетность, включающая соответствующие пояснения, достоверно не отражает сути реально имевших место хозяйственных операций и событий.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2000" b="1" i="1" dirty="0" smtClean="0">
                <a:solidFill>
                  <a:srgbClr val="002060"/>
                </a:solidFill>
              </a:rPr>
              <a:t>Существенное искажение бухгалтерской отчетности, связанное с тем, каким образом реализована принятая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аудируемым</a:t>
            </a:r>
            <a:r>
              <a:rPr lang="ru-RU" sz="2000" b="1" i="1" dirty="0" smtClean="0">
                <a:solidFill>
                  <a:srgbClr val="002060"/>
                </a:solidFill>
              </a:rPr>
              <a:t> лицом учетная политика, может возникнуть:</a:t>
            </a:r>
          </a:p>
        </p:txBody>
      </p:sp>
      <p:sp>
        <p:nvSpPr>
          <p:cNvPr id="14340" name="Объект 2"/>
          <p:cNvSpPr>
            <a:spLocks noGrp="1"/>
          </p:cNvSpPr>
          <p:nvPr>
            <p:ph sz="half" idx="2"/>
          </p:nvPr>
        </p:nvSpPr>
        <p:spPr>
          <a:xfrm>
            <a:off x="467544" y="1484784"/>
            <a:ext cx="4104456" cy="4687416"/>
          </a:xfrm>
        </p:spPr>
        <p:txBody>
          <a:bodyPr>
            <a:normAutofit fontScale="92500"/>
          </a:bodyPr>
          <a:lstStyle/>
          <a:p>
            <a:pPr marL="303187" indent="-303187" defTabSz="1217510" eaLnBrk="1" hangingPunct="1">
              <a:spcBef>
                <a:spcPts val="1862"/>
              </a:spcBef>
              <a:defRPr/>
            </a:pPr>
            <a:r>
              <a:rPr lang="ru-RU" dirty="0" smtClean="0"/>
              <a:t>в случае, когда принятая учетная политика не применяется руководством аудируемого лица последовательно и в соответствии с правилами отчетности, в том числе, последовательно от одного периода к другому или в отношении однотипных хозяйственных операций или событий;</a:t>
            </a:r>
          </a:p>
        </p:txBody>
      </p:sp>
      <p:sp>
        <p:nvSpPr>
          <p:cNvPr id="2" name="Объект 3"/>
          <p:cNvSpPr>
            <a:spLocks noGrp="1"/>
          </p:cNvSpPr>
          <p:nvPr>
            <p:ph sz="quarter" idx="4"/>
          </p:nvPr>
        </p:nvSpPr>
        <p:spPr>
          <a:xfrm>
            <a:off x="4788024" y="1556792"/>
            <a:ext cx="3898776" cy="3829265"/>
          </a:xfrm>
        </p:spPr>
        <p:txBody>
          <a:bodyPr/>
          <a:lstStyle/>
          <a:p>
            <a:pPr eaLnBrk="1" hangingPunct="1"/>
            <a:r>
              <a:rPr lang="ru-RU" dirty="0" smtClean="0"/>
              <a:t>в силу неправильного применения принятой учетной политики (непреднамеренная ошибка).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2000" b="1" i="1" dirty="0" smtClean="0">
                <a:solidFill>
                  <a:srgbClr val="002060"/>
                </a:solidFill>
              </a:rPr>
              <a:t>Существенное искажение бухгалтерской отчетности, связанное с уместностью или соответствием отраженной в бухгалтерской отчетности информации принятым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аудируемым</a:t>
            </a:r>
            <a:r>
              <a:rPr lang="ru-RU" sz="2000" b="1" i="1" dirty="0" smtClean="0">
                <a:solidFill>
                  <a:srgbClr val="002060"/>
                </a:solidFill>
              </a:rPr>
              <a:t> лицом способам ведения бухгалтерского учета, может возникнуть: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4438" y="1857375"/>
            <a:ext cx="7572375" cy="100012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7510">
              <a:defRPr/>
            </a:pPr>
            <a:r>
              <a:rPr lang="ru-RU" sz="2400" dirty="0"/>
              <a:t>1</a:t>
            </a:r>
            <a:r>
              <a:rPr lang="ru-RU" sz="3200" dirty="0"/>
              <a:t>- </a:t>
            </a:r>
            <a:r>
              <a:rPr lang="ru-RU" sz="2000" dirty="0"/>
              <a:t>   в случае, когда бухгалтерская отчетность не раскрывает всей информации, предусмотренной правилами отчетности;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14438" y="5143500"/>
            <a:ext cx="7572375" cy="100012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7510">
              <a:defRPr/>
            </a:pPr>
            <a:r>
              <a:rPr lang="ru-RU" sz="2400" dirty="0"/>
              <a:t>3</a:t>
            </a:r>
            <a:r>
              <a:rPr lang="ru-RU" dirty="0"/>
              <a:t>- в случае, когда в бухгалтерской отчетности не раскрыта информация, необходимая для обеспечения достоверности этой отчетности.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313" y="3356992"/>
            <a:ext cx="7572375" cy="128587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7510">
              <a:defRPr/>
            </a:pPr>
            <a:r>
              <a:rPr lang="ru-RU" sz="2400" dirty="0"/>
              <a:t>2</a:t>
            </a:r>
            <a:r>
              <a:rPr lang="ru-RU" dirty="0"/>
              <a:t>-  в случае, когда раскрытие информации в бухгалтерской отчетности осуществлено не в соответствии с правилами отчетности;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312524" y="620688"/>
            <a:ext cx="85010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Отсутствие возможности получения достаточных надлежащих аудиторских доказательств (ограничение объема аудита) может быть следствием:</a:t>
            </a:r>
          </a:p>
        </p:txBody>
      </p:sp>
      <p:sp>
        <p:nvSpPr>
          <p:cNvPr id="16387" name="Прямоугольник 2"/>
          <p:cNvSpPr>
            <a:spLocks noChangeArrowheads="1"/>
          </p:cNvSpPr>
          <p:nvPr/>
        </p:nvSpPr>
        <p:spPr bwMode="auto">
          <a:xfrm>
            <a:off x="714375" y="2730029"/>
            <a:ext cx="58578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а) возникновения неконтролируемых </a:t>
            </a:r>
            <a:r>
              <a:rPr lang="ru-RU" dirty="0" err="1"/>
              <a:t>аудируемым</a:t>
            </a:r>
            <a:r>
              <a:rPr lang="ru-RU" dirty="0"/>
              <a:t> лицом обстоятельств;</a:t>
            </a:r>
          </a:p>
        </p:txBody>
      </p:sp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1143000" y="3685704"/>
            <a:ext cx="65008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б) обстоятельств, связанных с характером или сроком проведения аудита;</a:t>
            </a:r>
          </a:p>
        </p:txBody>
      </p:sp>
      <p:sp>
        <p:nvSpPr>
          <p:cNvPr id="16389" name="Прямоугольник 4"/>
          <p:cNvSpPr>
            <a:spLocks noChangeArrowheads="1"/>
          </p:cNvSpPr>
          <p:nvPr/>
        </p:nvSpPr>
        <p:spPr bwMode="auto">
          <a:xfrm>
            <a:off x="1917508" y="4542954"/>
            <a:ext cx="55006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в) препятствий, установленных руководством </a:t>
            </a:r>
            <a:r>
              <a:rPr lang="ru-RU" dirty="0" err="1"/>
              <a:t>аудируемого</a:t>
            </a:r>
            <a:r>
              <a:rPr lang="ru-RU" dirty="0"/>
              <a:t> лица.</a:t>
            </a:r>
          </a:p>
        </p:txBody>
      </p:sp>
      <p:sp>
        <p:nvSpPr>
          <p:cNvPr id="7" name="Стрелка вправо 6">
            <a:hlinkClick r:id="rId2" action="ppaction://hlinksldjump"/>
          </p:cNvPr>
          <p:cNvSpPr/>
          <p:nvPr/>
        </p:nvSpPr>
        <p:spPr>
          <a:xfrm>
            <a:off x="6429375" y="2944341"/>
            <a:ext cx="785813" cy="500063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право 7">
            <a:hlinkClick r:id="rId3" action="ppaction://hlinksldjump"/>
          </p:cNvPr>
          <p:cNvSpPr/>
          <p:nvPr/>
        </p:nvSpPr>
        <p:spPr>
          <a:xfrm>
            <a:off x="7143750" y="3944466"/>
            <a:ext cx="785813" cy="500063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трелка вправо 8">
            <a:hlinkClick r:id="rId4" action="ppaction://hlinksldjump"/>
          </p:cNvPr>
          <p:cNvSpPr/>
          <p:nvPr/>
        </p:nvSpPr>
        <p:spPr>
          <a:xfrm>
            <a:off x="6929438" y="4730279"/>
            <a:ext cx="785812" cy="500062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285749" y="332656"/>
            <a:ext cx="8143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chemeClr val="tx1">
                    <a:lumMod val="50000"/>
                  </a:schemeClr>
                </a:solidFill>
              </a:rPr>
              <a:t>Неконтролируемые аудируемым лицом обстоятельства могут возникнуть: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29250" y="1285875"/>
            <a:ext cx="3429000" cy="4572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В случае, когда учетные записи существенного компонента изъяты контролирующими органами на неопределенный срок.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14438" y="1285875"/>
            <a:ext cx="3429000" cy="4572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В случае утери аудируемым лицом учетных записей;</a:t>
            </a:r>
          </a:p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2"/>
          <p:cNvSpPr>
            <a:spLocks noChangeArrowheads="1"/>
          </p:cNvSpPr>
          <p:nvPr/>
        </p:nvSpPr>
        <p:spPr bwMode="auto">
          <a:xfrm>
            <a:off x="357188" y="500063"/>
            <a:ext cx="78581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Обстоятельства, связанные с характером или сроком проведения аудита, могут возникнуть:</a:t>
            </a:r>
          </a:p>
        </p:txBody>
      </p:sp>
      <p:sp>
        <p:nvSpPr>
          <p:cNvPr id="18435" name="Прямоугольник 3"/>
          <p:cNvSpPr>
            <a:spLocks noChangeArrowheads="1"/>
          </p:cNvSpPr>
          <p:nvPr/>
        </p:nvSpPr>
        <p:spPr bwMode="auto">
          <a:xfrm>
            <a:off x="500062" y="1500188"/>
            <a:ext cx="839241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 в случае, когда время назначения аудитора не позволяет ему наблюдать за проведением инвентаризации товарно-материальных запасов;</a:t>
            </a:r>
          </a:p>
        </p:txBody>
      </p:sp>
      <p:sp>
        <p:nvSpPr>
          <p:cNvPr id="18436" name="Прямоугольник 4"/>
          <p:cNvSpPr>
            <a:spLocks noChangeArrowheads="1"/>
          </p:cNvSpPr>
          <p:nvPr/>
        </p:nvSpPr>
        <p:spPr bwMode="auto">
          <a:xfrm>
            <a:off x="571500" y="3501008"/>
            <a:ext cx="810495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 в случае, когда аудитор приходит к выводу, что проведение только процедур проверки по существу не является достаточным, а средства контроля </a:t>
            </a:r>
            <a:r>
              <a:rPr lang="ru-RU" dirty="0" err="1"/>
              <a:t>аудируемого</a:t>
            </a:r>
            <a:r>
              <a:rPr lang="ru-RU" dirty="0"/>
              <a:t> лица не эффективны.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ольник 2"/>
          <p:cNvSpPr>
            <a:spLocks noChangeArrowheads="1"/>
          </p:cNvSpPr>
          <p:nvPr/>
        </p:nvSpPr>
        <p:spPr bwMode="auto">
          <a:xfrm>
            <a:off x="357188" y="285750"/>
            <a:ext cx="84296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rgbClr val="002060"/>
                </a:solidFill>
              </a:rPr>
              <a:t>Препятствия, установленные руководством аудируемого лица, могут возникнуть:</a:t>
            </a:r>
          </a:p>
        </p:txBody>
      </p:sp>
      <p:sp>
        <p:nvSpPr>
          <p:cNvPr id="19459" name="Прямоугольник 3"/>
          <p:cNvSpPr>
            <a:spLocks noChangeArrowheads="1"/>
          </p:cNvSpPr>
          <p:nvPr/>
        </p:nvSpPr>
        <p:spPr bwMode="auto">
          <a:xfrm>
            <a:off x="683568" y="1928812"/>
            <a:ext cx="381699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/>
              <a:t>в случае, когда руководство аудируемого лица препятствует аудитору в присутствии при инвентаризации товарно-материальных запасов;</a:t>
            </a:r>
          </a:p>
        </p:txBody>
      </p:sp>
      <p:sp>
        <p:nvSpPr>
          <p:cNvPr id="19460" name="Прямоугольник 4"/>
          <p:cNvSpPr>
            <a:spLocks noChangeArrowheads="1"/>
          </p:cNvSpPr>
          <p:nvPr/>
        </p:nvSpPr>
        <p:spPr bwMode="auto">
          <a:xfrm>
            <a:off x="4572000" y="1916831"/>
            <a:ext cx="43576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в случае, когда руководство </a:t>
            </a:r>
            <a:r>
              <a:rPr lang="ru-RU" dirty="0" err="1"/>
              <a:t>аудируемого</a:t>
            </a:r>
            <a:r>
              <a:rPr lang="ru-RU" dirty="0"/>
              <a:t> лица препятствует аудитору в получении внешних подтверждений относительно остатков по соответствующим счетам бухгалтерского учета.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>
            <a:off x="2340322" y="1196182"/>
            <a:ext cx="785813" cy="642938"/>
          </a:xfrm>
          <a:prstGeom prst="straightConnector1">
            <a:avLst/>
          </a:prstGeom>
          <a:ln w="127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364088" y="1124744"/>
            <a:ext cx="725214" cy="772691"/>
          </a:xfrm>
          <a:prstGeom prst="straightConnector1">
            <a:avLst/>
          </a:prstGeom>
          <a:ln w="12700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2"/>
          <p:cNvSpPr>
            <a:spLocks noChangeArrowheads="1"/>
          </p:cNvSpPr>
          <p:nvPr/>
        </p:nvSpPr>
        <p:spPr bwMode="auto">
          <a:xfrm>
            <a:off x="357188" y="404664"/>
            <a:ext cx="81752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</a:rPr>
              <a:t>Выбор аудитором формы модифицированного мнения зависит от:</a:t>
            </a:r>
          </a:p>
        </p:txBody>
      </p:sp>
      <p:sp>
        <p:nvSpPr>
          <p:cNvPr id="20483" name="Прямоугольник 3"/>
          <p:cNvSpPr>
            <a:spLocks noChangeArrowheads="1"/>
          </p:cNvSpPr>
          <p:nvPr/>
        </p:nvSpPr>
        <p:spPr bwMode="auto">
          <a:xfrm>
            <a:off x="357188" y="1214438"/>
            <a:ext cx="85010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1-характера обстоятельств, явившихся причиной выражения модифицированного мнения: в результате существенного искажения бухгалтерской отчетности или возможного существенного ее искажения в случае отсутствия возможности получить достаточные надлежащие аудиторские доказательства;</a:t>
            </a:r>
          </a:p>
        </p:txBody>
      </p:sp>
      <p:sp>
        <p:nvSpPr>
          <p:cNvPr id="20484" name="Прямоугольник 4"/>
          <p:cNvSpPr>
            <a:spLocks noChangeArrowheads="1"/>
          </p:cNvSpPr>
          <p:nvPr/>
        </p:nvSpPr>
        <p:spPr bwMode="auto">
          <a:xfrm>
            <a:off x="357188" y="3571875"/>
            <a:ext cx="778668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2-суждения аудитора относительно степени распространения имевшего место или возможного влияния искажающих факторов на бухгалтерскую отчетность.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357188" y="357188"/>
            <a:ext cx="85010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/>
              <a:t>Аудитор должен выразить мнение с оговоркой в том случае, если:</a:t>
            </a:r>
          </a:p>
        </p:txBody>
      </p:sp>
      <p:sp>
        <p:nvSpPr>
          <p:cNvPr id="22531" name="Прямоугольник 2"/>
          <p:cNvSpPr>
            <a:spLocks noChangeArrowheads="1"/>
          </p:cNvSpPr>
          <p:nvPr/>
        </p:nvSpPr>
        <p:spPr bwMode="auto">
          <a:xfrm>
            <a:off x="428625" y="1214438"/>
            <a:ext cx="8501063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а) аудитор, получив достаточные надлежащие аудиторские доказательства, приходит к выводу, что влияние искажений, рассматриваемых по отдельности или в совокупности, является существенным, но не затронет большинство значимых элементов бухгалтерской (финансовой) отчетности (далее - всеобъемлющим);</a:t>
            </a:r>
          </a:p>
        </p:txBody>
      </p:sp>
      <p:sp>
        <p:nvSpPr>
          <p:cNvPr id="22532" name="Прямоугольник 3"/>
          <p:cNvSpPr>
            <a:spLocks noChangeArrowheads="1"/>
          </p:cNvSpPr>
          <p:nvPr/>
        </p:nvSpPr>
        <p:spPr bwMode="auto">
          <a:xfrm>
            <a:off x="428625" y="3835400"/>
            <a:ext cx="835818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б) у аудитора отсутствует возможность получения достаточных надлежащих аудиторских доказательств, на которых он мог бы основывать свое мнение, однако он приходит к выводу, что возможное влияние необнаруженных искажений может быть существенным для бухгалтерской отчетности, но не всеобъемлющим.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Users\111\Desktop\biginspecto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700244"/>
            <a:ext cx="3351214" cy="4157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642938" y="642938"/>
            <a:ext cx="7929562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/>
              <a:t>Влияние искажения признается всеобъемлющим с точки зрения степени распространения его на бухгалтерскую отчетность или степени возможного распространения его на бухгалтерскую отчетность для тех случаев, когда аудитор не имеет возможности получить достаточные надлежащие аудиторские доказательства.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285750" y="332656"/>
            <a:ext cx="85725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/>
              <a:t>Всеобъемлющее влияние искажения бухгалтерской отчетности имеет место в случаях, когда в соответствии с суждением аудитора это искажение:</a:t>
            </a:r>
          </a:p>
        </p:txBody>
      </p:sp>
      <p:sp>
        <p:nvSpPr>
          <p:cNvPr id="24579" name="Прямоугольник 2"/>
          <p:cNvSpPr>
            <a:spLocks noChangeArrowheads="1"/>
          </p:cNvSpPr>
          <p:nvPr/>
        </p:nvSpPr>
        <p:spPr bwMode="auto">
          <a:xfrm>
            <a:off x="357188" y="1571625"/>
            <a:ext cx="80724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а) не ограничено конкретными элементами, счетами бухгалтерского учета или статьями бухгалтерской отчетности;</a:t>
            </a:r>
          </a:p>
        </p:txBody>
      </p:sp>
      <p:sp>
        <p:nvSpPr>
          <p:cNvPr id="24580" name="Прямоугольник 3"/>
          <p:cNvSpPr>
            <a:spLocks noChangeArrowheads="1"/>
          </p:cNvSpPr>
          <p:nvPr/>
        </p:nvSpPr>
        <p:spPr bwMode="auto">
          <a:xfrm>
            <a:off x="428625" y="2714625"/>
            <a:ext cx="842962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б) ограничено конкретными элементами, счетами бухгалтерского учета или статьями бухгалтерской отчетности, но его влияние распространяется или могло бы распространяться на большую часть бухгалтерской отчетности;</a:t>
            </a:r>
          </a:p>
        </p:txBody>
      </p:sp>
      <p:sp>
        <p:nvSpPr>
          <p:cNvPr id="24581" name="Прямоугольник 4"/>
          <p:cNvSpPr>
            <a:spLocks noChangeArrowheads="1"/>
          </p:cNvSpPr>
          <p:nvPr/>
        </p:nvSpPr>
        <p:spPr bwMode="auto">
          <a:xfrm>
            <a:off x="500063" y="4643438"/>
            <a:ext cx="82867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в) связано с раскрытием информации, являющейся основополагающей для понимания пользователями бухгалтерской отчетности в целом.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571500" y="982663"/>
            <a:ext cx="82867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Аудитор должен выразить отрицательное мнение в том случае, когда, получив достаточные надлежащие аудиторские доказательства, он приходит к выводу, что влияние искажений, рассматриваемых по отдельности или в совокупности, является одновременно существенным и всеобъемлющим для бухгалтерской отчетности.</a:t>
            </a:r>
          </a:p>
        </p:txBody>
      </p:sp>
      <p:pic>
        <p:nvPicPr>
          <p:cNvPr id="25604" name="Picture 4" descr="C:\Users\111\Desktop\4_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714751"/>
            <a:ext cx="3571900" cy="2584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571500" y="620688"/>
            <a:ext cx="807243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i="1" dirty="0">
                <a:solidFill>
                  <a:schemeClr val="tx1">
                    <a:lumMod val="50000"/>
                  </a:schemeClr>
                </a:solidFill>
              </a:rPr>
              <a:t>Аудитор должен отказаться от выражения мнения в том случае:</a:t>
            </a:r>
          </a:p>
          <a:p>
            <a:pPr>
              <a:defRPr/>
            </a:pPr>
            <a:r>
              <a:rPr lang="ru-RU" sz="2000" dirty="0"/>
              <a:t> когда у него отсутствует возможность получения достаточных надлежащих аудиторских доказательств, на которых он мог бы основывать свое мнение, но он приходит к выводу, что возможное влияние необнаруженных искажений может быть одновременно существенным и всеобъемлющим для бухгалтерской отчетности.</a:t>
            </a:r>
          </a:p>
        </p:txBody>
      </p:sp>
      <p:sp>
        <p:nvSpPr>
          <p:cNvPr id="3" name="Прямоугольник 1"/>
          <p:cNvSpPr>
            <a:spLocks noChangeArrowheads="1"/>
          </p:cNvSpPr>
          <p:nvPr/>
        </p:nvSpPr>
        <p:spPr bwMode="auto">
          <a:xfrm>
            <a:off x="571500" y="2785338"/>
            <a:ext cx="8215313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000" dirty="0"/>
          </a:p>
          <a:p>
            <a:r>
              <a:rPr lang="ru-RU" sz="2000" dirty="0"/>
              <a:t>Возможность отказа от проведения аудита может зависеть от стадии завершенности аудиторского задания на момент, когда руководство </a:t>
            </a:r>
            <a:r>
              <a:rPr lang="ru-RU" sz="2000" dirty="0" err="1"/>
              <a:t>аудируемого</a:t>
            </a:r>
            <a:r>
              <a:rPr lang="ru-RU" sz="2000" dirty="0"/>
              <a:t> лица устанавливает ограничение объема аудита. </a:t>
            </a:r>
            <a:endParaRPr lang="ru-RU" sz="2000" dirty="0" smtClean="0"/>
          </a:p>
          <a:p>
            <a:r>
              <a:rPr lang="ru-RU" sz="2000" dirty="0" smtClean="0"/>
              <a:t>Если </a:t>
            </a:r>
            <a:r>
              <a:rPr lang="ru-RU" sz="2000" dirty="0"/>
              <a:t>аудит по существу оказывается близким к завершению, то аудитор может принять решение завершить его, насколько позволяют обстоятельства, выразить отказ от выражения мнения и описать ограничение объема аудита в части, содержащей основание для отказа от выражения мнения, которая предшествует части, содержащей отказ от выражения мнения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C:\Users\111\Desktop\it_23300_877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5231" y="4725144"/>
            <a:ext cx="1928664" cy="1962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675" name="Прямоугольник 1"/>
          <p:cNvSpPr>
            <a:spLocks noChangeArrowheads="1"/>
          </p:cNvSpPr>
          <p:nvPr/>
        </p:nvSpPr>
        <p:spPr bwMode="auto">
          <a:xfrm>
            <a:off x="714375" y="548680"/>
            <a:ext cx="7215188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В случае, когда аудитор модифицирует свое мнение, он должен в дополнение к обязательным элементам включить в аудиторское заключение отдельную часть с описанием обстоятельств, явившихся основанием для выражения модифицированного мнения</a:t>
            </a:r>
          </a:p>
        </p:txBody>
      </p:sp>
      <p:sp>
        <p:nvSpPr>
          <p:cNvPr id="2" name="Прямоугольник 2"/>
          <p:cNvSpPr>
            <a:spLocks noChangeArrowheads="1"/>
          </p:cNvSpPr>
          <p:nvPr/>
        </p:nvSpPr>
        <p:spPr bwMode="auto">
          <a:xfrm>
            <a:off x="1000125" y="2852936"/>
            <a:ext cx="7500938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 dirty="0">
                <a:solidFill>
                  <a:srgbClr val="C00000"/>
                </a:solidFill>
              </a:rPr>
              <a:t>Специальная часть </a:t>
            </a:r>
            <a:r>
              <a:rPr lang="ru-RU" dirty="0"/>
              <a:t>размещается непосредственно перед частью, содержащей мнение аудитора. В зависимости от формы модифицированного мнения специальная часть именуется "Основание для выражения мнения с оговоркой", "Основание для выражения отрицательного мнения", "Основание для отказа от выражения мнения".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2"/>
          <p:cNvSpPr>
            <a:spLocks noChangeArrowheads="1"/>
          </p:cNvSpPr>
          <p:nvPr/>
        </p:nvSpPr>
        <p:spPr bwMode="auto">
          <a:xfrm>
            <a:off x="500063" y="416718"/>
            <a:ext cx="835818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chemeClr val="tx1">
                    <a:lumMod val="50000"/>
                  </a:schemeClr>
                </a:solidFill>
              </a:rPr>
              <a:t>Если существенное искажение бухгалтерской отчетности связано с нераскрытием информации, которая должна быть раскрыта, аудитор должен</a:t>
            </a:r>
            <a:r>
              <a:rPr lang="ru-RU" dirty="0"/>
              <a:t>:</a:t>
            </a:r>
          </a:p>
        </p:txBody>
      </p:sp>
      <p:sp>
        <p:nvSpPr>
          <p:cNvPr id="29699" name="Прямоугольник 3"/>
          <p:cNvSpPr>
            <a:spLocks noChangeArrowheads="1"/>
          </p:cNvSpPr>
          <p:nvPr/>
        </p:nvSpPr>
        <p:spPr bwMode="auto">
          <a:xfrm>
            <a:off x="642938" y="1571625"/>
            <a:ext cx="75723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а) обсудить факт нераскрытия информации с представителями собственника аудируемого лица;</a:t>
            </a:r>
          </a:p>
        </p:txBody>
      </p:sp>
      <p:sp>
        <p:nvSpPr>
          <p:cNvPr id="29700" name="Прямоугольник 4"/>
          <p:cNvSpPr>
            <a:spLocks noChangeArrowheads="1"/>
          </p:cNvSpPr>
          <p:nvPr/>
        </p:nvSpPr>
        <p:spPr bwMode="auto">
          <a:xfrm>
            <a:off x="642938" y="2571750"/>
            <a:ext cx="70723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б) описать в специальной части характер нераскрытой информации;</a:t>
            </a:r>
          </a:p>
        </p:txBody>
      </p:sp>
      <p:sp>
        <p:nvSpPr>
          <p:cNvPr id="29701" name="Прямоугольник 5"/>
          <p:cNvSpPr>
            <a:spLocks noChangeArrowheads="1"/>
          </p:cNvSpPr>
          <p:nvPr/>
        </p:nvSpPr>
        <p:spPr bwMode="auto">
          <a:xfrm>
            <a:off x="500063" y="3478213"/>
            <a:ext cx="76438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в) если иное не предусмотрено законодательством </a:t>
            </a:r>
            <a:r>
              <a:rPr lang="ru-RU" dirty="0" smtClean="0"/>
              <a:t>Республики Казахстан, </a:t>
            </a:r>
            <a:r>
              <a:rPr lang="ru-RU" dirty="0"/>
              <a:t>включить нераскрытую информацию в специальную часть, если это практически осуществимо на основе полученных достаточных надлежащих аудиторских доказательств.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2"/>
          <p:cNvSpPr>
            <a:spLocks noChangeArrowheads="1"/>
          </p:cNvSpPr>
          <p:nvPr/>
        </p:nvSpPr>
        <p:spPr bwMode="auto">
          <a:xfrm>
            <a:off x="714375" y="1350963"/>
            <a:ext cx="800100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/>
              <a:t>Если аудитор выражает отрицательное мнение или отказывается от выражения мнения</a:t>
            </a:r>
          </a:p>
          <a:p>
            <a:endParaRPr lang="ru-RU"/>
          </a:p>
          <a:p>
            <a:endParaRPr lang="ru-RU"/>
          </a:p>
          <a:p>
            <a:r>
              <a:rPr lang="ru-RU"/>
              <a:t>то он должен описать в специальной части иные ставшие ему известными обстоятельства, которые могли бы потребовать модифицирования мнения, а также их влияние на бухгалтерскую отчетность.</a:t>
            </a:r>
          </a:p>
        </p:txBody>
      </p:sp>
      <p:pic>
        <p:nvPicPr>
          <p:cNvPr id="30723" name="Picture 3" descr="C:\Users\111\Desktop\7190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4572008"/>
            <a:ext cx="2552700" cy="1733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C:\Users\111\Desktop\12488232-divertente-cartone-animato-impiega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4557" y="4071942"/>
            <a:ext cx="1949443" cy="1949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785813" y="785813"/>
            <a:ext cx="735806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В случае, когда аудитор выражает мнение с оговоркой или отрицательное мнение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описание ответственности аудитора в аудиторском заключении должно быть изменено: в него включается заявление о том, что аудитор полагает, что полученные в ходе аудита доказательства представляют достаточные и надлежащие основания для выражения модифицированного мнения о достоверности бухгалтерской отчетности.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1"/>
          <p:cNvSpPr>
            <a:spLocks noChangeArrowheads="1"/>
          </p:cNvSpPr>
          <p:nvPr/>
        </p:nvSpPr>
        <p:spPr bwMode="auto">
          <a:xfrm>
            <a:off x="35496" y="54868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В случае, когда аудитор отказывается от выражения мнения из-за отсутствия возможности получить достаточные надлежащие аудиторские доказательства:</a:t>
            </a:r>
          </a:p>
        </p:txBody>
      </p:sp>
      <p:sp>
        <p:nvSpPr>
          <p:cNvPr id="32771" name="Прямоугольник 2"/>
          <p:cNvSpPr>
            <a:spLocks noChangeArrowheads="1"/>
          </p:cNvSpPr>
          <p:nvPr/>
        </p:nvSpPr>
        <p:spPr bwMode="auto">
          <a:xfrm>
            <a:off x="0" y="1357313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а) вводная часть аудиторского заключения должна быть изменена: в нее включается заявление о том, что аудитор был привлечен к проведению аудита бухгалтерской отчетности;</a:t>
            </a:r>
          </a:p>
        </p:txBody>
      </p:sp>
      <p:sp>
        <p:nvSpPr>
          <p:cNvPr id="32772" name="Прямоугольник 3"/>
          <p:cNvSpPr>
            <a:spLocks noChangeArrowheads="1"/>
          </p:cNvSpPr>
          <p:nvPr/>
        </p:nvSpPr>
        <p:spPr bwMode="auto">
          <a:xfrm>
            <a:off x="0" y="257175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б) описание ответственности аудитора и объема аудита в аудиторском заключении должно быть изменено следующим образом: "Наша ответственность заключается в выражении мнения о достоверности бухгалтерской отчетности на основе проведения аудита в соответствии с федеральными стандартами аудиторской деятельности. Вследствие обстоятельств, указанных в части, содержащей основание для отказа от выражения мнения, у нас отсутствовала возможность получить достаточные надлежащие аудиторские доказательства, обеспечивающие основание для выражения мнения аудитора".                                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6" descr="C:\Users\111\Desktop\spokane-short-sales-becoming-mainstream-150x150.jpg"/>
          <p:cNvPicPr>
            <a:picLocks noChangeAspect="1" noChangeArrowheads="1"/>
          </p:cNvPicPr>
          <p:nvPr/>
        </p:nvPicPr>
        <p:blipFill rotWithShape="1">
          <a:blip r:embed="rId2" cstate="print"/>
          <a:srcRect l="4827" r="8940"/>
          <a:stretch/>
        </p:blipFill>
        <p:spPr bwMode="auto">
          <a:xfrm>
            <a:off x="6844206" y="3212976"/>
            <a:ext cx="2283797" cy="2648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0163" y="260648"/>
            <a:ext cx="91440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i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Сообщение представителям собственников аудируемого лица обстоятельств, которые стали причиной предполагаемого модифицирования мнения в аудиторском заключении, и о предполагаемом содержании модифицированного мнения дает возможность:</a:t>
            </a:r>
          </a:p>
        </p:txBody>
      </p:sp>
      <p:sp>
        <p:nvSpPr>
          <p:cNvPr id="33795" name="Прямоугольник 2"/>
          <p:cNvSpPr>
            <a:spLocks noChangeArrowheads="1"/>
          </p:cNvSpPr>
          <p:nvPr/>
        </p:nvSpPr>
        <p:spPr bwMode="auto">
          <a:xfrm>
            <a:off x="-4936" y="1961545"/>
            <a:ext cx="878681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/>
              <a:t>а) аудитору уведомить представителей собственников аудируемого лица о предполагаемом выражении модифицированного мнения и причинах (или обстоятельствах), приведших к этому;</a:t>
            </a:r>
          </a:p>
        </p:txBody>
      </p:sp>
      <p:sp>
        <p:nvSpPr>
          <p:cNvPr id="33796" name="Прямоугольник 3"/>
          <p:cNvSpPr>
            <a:spLocks noChangeArrowheads="1"/>
          </p:cNvSpPr>
          <p:nvPr/>
        </p:nvSpPr>
        <p:spPr bwMode="auto">
          <a:xfrm>
            <a:off x="0" y="2996952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/>
              <a:t>б) аудитору найти понимание у представителей собственников аудируемого лица относительно фактов, ставших причиной предполагаемого выражения модифицированного мнения, </a:t>
            </a:r>
            <a:endParaRPr lang="ru-RU" sz="2000" dirty="0" smtClean="0"/>
          </a:p>
          <a:p>
            <a:pPr>
              <a:defRPr/>
            </a:pPr>
            <a:r>
              <a:rPr lang="ru-RU" sz="2000" dirty="0" smtClean="0"/>
              <a:t>или </a:t>
            </a:r>
            <a:r>
              <a:rPr lang="ru-RU" sz="2000" dirty="0"/>
              <a:t>подтвердить наличие расхождений во мнении </a:t>
            </a:r>
            <a:endParaRPr lang="ru-RU" sz="2000" dirty="0" smtClean="0"/>
          </a:p>
          <a:p>
            <a:pPr>
              <a:defRPr/>
            </a:pPr>
            <a:r>
              <a:rPr lang="ru-RU" sz="2000" dirty="0" smtClean="0"/>
              <a:t>с </a:t>
            </a:r>
            <a:r>
              <a:rPr lang="ru-RU" sz="2000" dirty="0"/>
              <a:t>руководством аудируемого лица при их наличии;</a:t>
            </a:r>
          </a:p>
        </p:txBody>
      </p:sp>
      <p:sp>
        <p:nvSpPr>
          <p:cNvPr id="33797" name="Прямоугольник 4"/>
          <p:cNvSpPr>
            <a:spLocks noChangeArrowheads="1"/>
          </p:cNvSpPr>
          <p:nvPr/>
        </p:nvSpPr>
        <p:spPr bwMode="auto">
          <a:xfrm>
            <a:off x="0" y="4797152"/>
            <a:ext cx="8501063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/>
              <a:t>в) представителям собственников аудируемого лица, </a:t>
            </a:r>
            <a:endParaRPr lang="ru-RU" sz="2000" dirty="0" smtClean="0"/>
          </a:p>
          <a:p>
            <a:pPr>
              <a:defRPr/>
            </a:pPr>
            <a:r>
              <a:rPr lang="ru-RU" sz="2000" dirty="0" smtClean="0"/>
              <a:t>если </a:t>
            </a:r>
            <a:r>
              <a:rPr lang="ru-RU" sz="2000" dirty="0"/>
              <a:t>это уместно, предоставить аудитору дополнительную информацию и пояснения в отношении обстоятельств, </a:t>
            </a:r>
            <a:endParaRPr lang="ru-RU" sz="2000" dirty="0" smtClean="0"/>
          </a:p>
          <a:p>
            <a:pPr>
              <a:defRPr/>
            </a:pPr>
            <a:r>
              <a:rPr lang="ru-RU" sz="2000" dirty="0" smtClean="0"/>
              <a:t>приведших </a:t>
            </a:r>
            <a:r>
              <a:rPr lang="ru-RU" sz="2000" dirty="0"/>
              <a:t>к предполагаемому выражению модифицированного мнения</a:t>
            </a:r>
            <a:r>
              <a:rPr lang="ru-RU" sz="20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197</TotalTime>
  <Words>1687</Words>
  <Application>Microsoft Office PowerPoint</Application>
  <PresentationFormat>Экран (4:3)</PresentationFormat>
  <Paragraphs>154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Ясность</vt:lpstr>
      <vt:lpstr>Аудиторское заключение </vt:lpstr>
      <vt:lpstr>Определение </vt:lpstr>
      <vt:lpstr>ВАЖНО!!!</vt:lpstr>
      <vt:lpstr>Презентация PowerPoint</vt:lpstr>
      <vt:lpstr>Элементы аудиторского заключения</vt:lpstr>
      <vt:lpstr>Сведения о субъектах аудита</vt:lpstr>
      <vt:lpstr>Вводная часть</vt:lpstr>
      <vt:lpstr>Объем аудиторской проверки</vt:lpstr>
      <vt:lpstr>Заключительная часть</vt:lpstr>
      <vt:lpstr>Виды аудиторских заключений</vt:lpstr>
      <vt:lpstr>Безоговорочно положительное аудиторское заключение</vt:lpstr>
      <vt:lpstr>Модифицированное аудиторское заключение</vt:lpstr>
      <vt:lpstr>Презентация PowerPoint</vt:lpstr>
      <vt:lpstr>Описание видов аудиторских заключений</vt:lpstr>
      <vt:lpstr>Прежде чем приступать к формированию мнения, аудитор должен убедиться:    - достигнута  ли в ходе аудита достаточная уверенность в том, что бухгалтерская (финансовая) отчетность аудируемого лица в целом не содержит существенных различий между тем, как объекты учета отражены аудируемым лицом в бухгалтерской отчетности с точки зрения оценки, классификации этих объектов или раскрытия информации о них  - и тем, как эти объекты должны быть отражены в соответствии с установленными правилами составления бухгалтерской отчетности.   На суждение аудитора в данном вопросе  влияет оценка неисправленных искажений  в бухгалтерской отчетности (при наличии). </vt:lpstr>
      <vt:lpstr>Презентация PowerPoint</vt:lpstr>
      <vt:lpstr>Существенные искажения бухгалтерской финансовой отчетности могут быть связаны</vt:lpstr>
      <vt:lpstr>Существенное искажение бухгалтерской отчетности, связанное с принятой аудируемым лицом учетной политикой, может возникнуть:</vt:lpstr>
      <vt:lpstr>Существенное искажение бухгалтерской отчетности, связанное с тем, каким образом реализована принятая аудируемым лицом учетная политика, может возникнуть:</vt:lpstr>
      <vt:lpstr>Существенное искажение бухгалтерской отчетности, связанное с уместностью или соответствием отраженной в бухгалтерской отчетности информации принятым аудируемым лицом способам ведения бухгалтерского учета, может возникнуть: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Аудиторское заключение</dc:title>
  <dc:creator>Марина</dc:creator>
  <cp:lastModifiedBy>Марина</cp:lastModifiedBy>
  <cp:revision>24</cp:revision>
  <dcterms:modified xsi:type="dcterms:W3CDTF">2020-05-05T10:53:38Z</dcterms:modified>
</cp:coreProperties>
</file>